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Merriweather" panose="00000500000000000000" pitchFamily="2" charset="0"/>
      <p:regular r:id="rId40"/>
      <p:bold r:id="rId41"/>
      <p:italic r:id="rId42"/>
      <p:boldItalic r:id="rId43"/>
    </p:embeddedFont>
    <p:embeddedFont>
      <p:font typeface="Merriweather Light" panose="00000400000000000000" pitchFamily="2"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ExtraBold" panose="020B0906030804020204" pitchFamily="34" charset="0"/>
      <p:bold r:id="rId52"/>
      <p:boldItalic r:id="rId53"/>
    </p:embeddedFont>
    <p:embeddedFont>
      <p:font typeface="Open Sans Light" panose="020B0306030504020204" pitchFamily="34" charset="0"/>
      <p:regular r:id="rId54"/>
      <p:bold r:id="rId55"/>
      <p:italic r:id="rId56"/>
      <p:boldItalic r:id="rId57"/>
    </p:embeddedFont>
    <p:embeddedFont>
      <p:font typeface="Oswald" panose="00000500000000000000" pitchFamily="2"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3" d="100"/>
          <a:sy n="193" d="100"/>
        </p:scale>
        <p:origin x="86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latin typeface="Times New Roman"/>
                <a:ea typeface="Times New Roman"/>
                <a:cs typeface="Times New Roman"/>
                <a:sym typeface="Times New Roman"/>
              </a:rPr>
              <a:t>‹#›</a:t>
            </a:fld>
            <a:endParaRPr sz="1400" b="0" i="0" u="none" strike="noStrike" cap="none">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a:spLocks noGrp="1" noRot="1" noChangeAspect="1"/>
          </p:cNvSpPr>
          <p:nvPr>
            <p:ph type="sldImg" idx="2"/>
          </p:nvPr>
        </p:nvSpPr>
        <p:spPr>
          <a:xfrm>
            <a:off x="380880" y="685800"/>
            <a:ext cx="6095520" cy="342864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 name="Google Shape;68;p2: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100" b="0" strike="noStrike">
              <a:latin typeface="Arial"/>
              <a:ea typeface="Arial"/>
              <a:cs typeface="Arial"/>
              <a:sym typeface="Arial"/>
            </a:endParaRPr>
          </a:p>
        </p:txBody>
      </p:sp>
      <p:sp>
        <p:nvSpPr>
          <p:cNvPr id="69" name="Google Shape;69;p2:notes"/>
          <p:cNvSpPr txBox="1"/>
          <p:nvPr/>
        </p:nvSpPr>
        <p:spPr>
          <a:xfrm>
            <a:off x="3884760" y="8685360"/>
            <a:ext cx="2971440" cy="45684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400" b="0" strike="noStrike">
                <a:solidFill>
                  <a:srgbClr val="000000"/>
                </a:solidFill>
                <a:latin typeface="Arial"/>
                <a:ea typeface="Arial"/>
                <a:cs typeface="Arial"/>
                <a:sym typeface="Arial"/>
              </a:rPr>
              <a:t>1</a:t>
            </a:fld>
            <a:endParaRPr sz="1400" b="0" strike="noStrike">
              <a:latin typeface="Times New Roman"/>
              <a:ea typeface="Times New Roman"/>
              <a:cs typeface="Times New Roman"/>
              <a:sym typeface="Times New Roman"/>
            </a:endParaRPr>
          </a:p>
        </p:txBody>
      </p:sp>
      <p:sp>
        <p:nvSpPr>
          <p:cNvPr id="70" name="Google Shape;70;p2:notes"/>
          <p:cNvSpPr txBox="1"/>
          <p:nvPr/>
        </p:nvSpPr>
        <p:spPr>
          <a:xfrm>
            <a:off x="0" y="8685360"/>
            <a:ext cx="2971440" cy="45684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endParaRPr sz="2400" b="0" strike="noStrike">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68dd1fb5ac_0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a:t>Will</a:t>
            </a:r>
            <a:endParaRPr sz="1600"/>
          </a:p>
        </p:txBody>
      </p:sp>
      <p:sp>
        <p:nvSpPr>
          <p:cNvPr id="158" name="Google Shape;158;g268dd1fb5ac_0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68dd1fb5ac_0_2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600"/>
          </a:p>
        </p:txBody>
      </p:sp>
      <p:sp>
        <p:nvSpPr>
          <p:cNvPr id="166" name="Google Shape;166;g268dd1fb5ac_0_21: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6f16a5871a_0_4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600"/>
          </a:p>
        </p:txBody>
      </p:sp>
      <p:sp>
        <p:nvSpPr>
          <p:cNvPr id="193" name="Google Shape;193;g26f16a5871a_0_4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6935de77e1_0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a:t>
            </a:r>
            <a:endParaRPr sz="1600"/>
          </a:p>
        </p:txBody>
      </p:sp>
      <p:sp>
        <p:nvSpPr>
          <p:cNvPr id="242" name="Google Shape;242;g26935de77e1_0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68dd1fb5ac_0_1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a:t>Jake</a:t>
            </a:r>
            <a:endParaRPr sz="1600"/>
          </a:p>
        </p:txBody>
      </p:sp>
      <p:sp>
        <p:nvSpPr>
          <p:cNvPr id="252" name="Google Shape;252;g268dd1fb5ac_0_1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c5dde9d292_0_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a:t>Jake</a:t>
            </a:r>
            <a:endParaRPr sz="1600"/>
          </a:p>
        </p:txBody>
      </p:sp>
      <p:sp>
        <p:nvSpPr>
          <p:cNvPr id="260" name="Google Shape;260;g2c5dde9d292_0_7: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c5dde9d292_0_1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a:t>Jake</a:t>
            </a:r>
            <a:endParaRPr sz="1600"/>
          </a:p>
        </p:txBody>
      </p:sp>
      <p:sp>
        <p:nvSpPr>
          <p:cNvPr id="269" name="Google Shape;269;g2c5dde9d292_0_1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c5dde9d292_0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a:t>Jake</a:t>
            </a:r>
            <a:endParaRPr sz="1600"/>
          </a:p>
        </p:txBody>
      </p:sp>
      <p:sp>
        <p:nvSpPr>
          <p:cNvPr id="278" name="Google Shape;278;g2c5dde9d292_0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6f16a5871a_0_19: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600"/>
          </a:p>
        </p:txBody>
      </p:sp>
      <p:sp>
        <p:nvSpPr>
          <p:cNvPr id="289" name="Google Shape;289;g26f16a5871a_0_1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6f16a5871a_0_33: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600"/>
          </a:p>
        </p:txBody>
      </p:sp>
      <p:sp>
        <p:nvSpPr>
          <p:cNvPr id="297" name="Google Shape;297;g26f16a5871a_0_33: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3812bf8474_0_99: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600"/>
          </a:p>
        </p:txBody>
      </p:sp>
      <p:sp>
        <p:nvSpPr>
          <p:cNvPr id="80" name="Google Shape;80;g23812bf8474_0_9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68dd1fb5ac_0_5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600"/>
          </a:p>
        </p:txBody>
      </p:sp>
      <p:sp>
        <p:nvSpPr>
          <p:cNvPr id="305" name="Google Shape;305;g268dd1fb5ac_0_51: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cc9b539518_0_16: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600"/>
          </a:p>
        </p:txBody>
      </p:sp>
      <p:sp>
        <p:nvSpPr>
          <p:cNvPr id="314" name="Google Shape;314;g2cc9b539518_0_16: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cc9b539518_0_2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600"/>
          </a:p>
        </p:txBody>
      </p:sp>
      <p:sp>
        <p:nvSpPr>
          <p:cNvPr id="323" name="Google Shape;323;g2cc9b539518_0_2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cc9b539518_0_3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600"/>
          </a:p>
        </p:txBody>
      </p:sp>
      <p:sp>
        <p:nvSpPr>
          <p:cNvPr id="333" name="Google Shape;333;g2cc9b539518_0_32: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cc9b539518_0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600"/>
          </a:p>
        </p:txBody>
      </p:sp>
      <p:sp>
        <p:nvSpPr>
          <p:cNvPr id="344" name="Google Shape;344;g2cc9b539518_0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cc9b539518_0_43: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William</a:t>
            </a:r>
            <a:endParaRPr sz="1600"/>
          </a:p>
        </p:txBody>
      </p:sp>
      <p:sp>
        <p:nvSpPr>
          <p:cNvPr id="352" name="Google Shape;352;g2cc9b539518_0_43: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a025a1c033_0_4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362" name="Google Shape;362;g2a025a1c033_0_4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a025a1c033_0_3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371" name="Google Shape;371;g2a025a1c033_0_37: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cc9b539518_0_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380" name="Google Shape;380;g2cc9b539518_0_7: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cc9b539518_0_5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390" name="Google Shape;390;g2cc9b539518_0_52: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6935de77e1_0_27: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a:t>
            </a:r>
            <a:endParaRPr sz="1600">
              <a:solidFill>
                <a:schemeClr val="dk1"/>
              </a:solidFill>
            </a:endParaRPr>
          </a:p>
          <a:p>
            <a:pPr marL="0" lvl="0" indent="0" algn="l" rtl="0">
              <a:spcBef>
                <a:spcPts val="0"/>
              </a:spcBef>
              <a:spcAft>
                <a:spcPts val="0"/>
              </a:spcAft>
              <a:buNone/>
            </a:pPr>
            <a:endParaRPr sz="1600"/>
          </a:p>
        </p:txBody>
      </p:sp>
      <p:sp>
        <p:nvSpPr>
          <p:cNvPr id="90" name="Google Shape;90;g26935de77e1_0_27: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cc9b539518_0_6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400" name="Google Shape;400;g2cc9b539518_0_61: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cc9b539518_0_7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410" name="Google Shape;410;g2cc9b539518_0_7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cc9b539518_0_9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419" name="Google Shape;419;g2cc9b539518_0_9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6f16a5871a_0_7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428" name="Google Shape;428;g26f16a5871a_0_72: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6f16a5871a_0_13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439" name="Google Shape;439;g26f16a5871a_0_13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6f16a5871a_0_116: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449" name="Google Shape;449;g26f16a5871a_0_116: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6f16a5871a_0_83: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458" name="Google Shape;458;g26f16a5871a_0_83: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6f16a5871a_0_96: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600"/>
          </a:p>
        </p:txBody>
      </p:sp>
      <p:sp>
        <p:nvSpPr>
          <p:cNvPr id="469" name="Google Shape;469;g26f16a5871a_0_96: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c7b65ca112_0_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Will</a:t>
            </a:r>
            <a:endParaRPr sz="1600">
              <a:solidFill>
                <a:schemeClr val="dk1"/>
              </a:solidFill>
            </a:endParaRPr>
          </a:p>
          <a:p>
            <a:pPr marL="0" lvl="0" indent="0" algn="l" rtl="0">
              <a:spcBef>
                <a:spcPts val="0"/>
              </a:spcBef>
              <a:spcAft>
                <a:spcPts val="0"/>
              </a:spcAft>
              <a:buNone/>
            </a:pPr>
            <a:endParaRPr sz="1600"/>
          </a:p>
        </p:txBody>
      </p:sp>
      <p:sp>
        <p:nvSpPr>
          <p:cNvPr id="102" name="Google Shape;102;g2c7b65ca112_0_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68dd1fb5ac_0_35: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Jake</a:t>
            </a:r>
            <a:endParaRPr sz="1600"/>
          </a:p>
        </p:txBody>
      </p:sp>
      <p:sp>
        <p:nvSpPr>
          <p:cNvPr id="112" name="Google Shape;112;g268dd1fb5ac_0_35: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935de77e1_0_11: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a:t>Jake</a:t>
            </a:r>
            <a:endParaRPr sz="1600"/>
          </a:p>
        </p:txBody>
      </p:sp>
      <p:sp>
        <p:nvSpPr>
          <p:cNvPr id="122" name="Google Shape;122;g26935de77e1_0_11: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6935de77e1_0_39: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Jake</a:t>
            </a:r>
            <a:endParaRPr sz="1600"/>
          </a:p>
        </p:txBody>
      </p:sp>
      <p:sp>
        <p:nvSpPr>
          <p:cNvPr id="130" name="Google Shape;130;g26935de77e1_0_3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6935de77e1_0_2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Jake</a:t>
            </a:r>
            <a:endParaRPr sz="1600"/>
          </a:p>
        </p:txBody>
      </p:sp>
      <p:sp>
        <p:nvSpPr>
          <p:cNvPr id="140" name="Google Shape;140;g26935de77e1_0_2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6935de77e1_0_4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rPr>
              <a:t>Jake</a:t>
            </a:r>
            <a:endParaRPr sz="1600"/>
          </a:p>
        </p:txBody>
      </p:sp>
      <p:sp>
        <p:nvSpPr>
          <p:cNvPr id="148" name="Google Shape;148;g26935de77e1_0_48: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1" name="Google Shape;51;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1" name="Google Shape;61;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2" name="Google Shape;62;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3" name="Google Shape;63;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4" name="Google Shape;64;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5" name="Google Shape;65;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1"/>
        <p:cNvGrpSpPr/>
        <p:nvPr/>
      </p:nvGrpSpPr>
      <p:grpSpPr>
        <a:xfrm>
          <a:off x="0" y="0"/>
          <a:ext cx="0" cy="0"/>
          <a:chOff x="0" y="0"/>
          <a:chExt cx="0" cy="0"/>
        </a:xfrm>
      </p:grpSpPr>
      <p:sp>
        <p:nvSpPr>
          <p:cNvPr id="32" name="Google Shape;32;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
          <p:cNvSpPr/>
          <p:nvPr/>
        </p:nvSpPr>
        <p:spPr>
          <a:xfrm>
            <a:off x="0" y="4633920"/>
            <a:ext cx="9143640" cy="509040"/>
          </a:xfrm>
          <a:prstGeom prst="rect">
            <a:avLst/>
          </a:prstGeom>
          <a:solidFill>
            <a:srgbClr val="C810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12760" y="2616840"/>
            <a:ext cx="184320" cy="4611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1"/>
          <p:cNvPicPr preferRelativeResize="0"/>
          <p:nvPr/>
        </p:nvPicPr>
        <p:blipFill rotWithShape="1">
          <a:blip r:embed="rId14">
            <a:alphaModFix/>
          </a:blip>
          <a:srcRect/>
          <a:stretch/>
        </p:blipFill>
        <p:spPr>
          <a:xfrm>
            <a:off x="380880" y="4788720"/>
            <a:ext cx="2396160" cy="196920"/>
          </a:xfrm>
          <a:prstGeom prst="rect">
            <a:avLst/>
          </a:prstGeom>
          <a:noFill/>
          <a:ln>
            <a:noFill/>
          </a:ln>
        </p:spPr>
      </p:pic>
      <p:sp>
        <p:nvSpPr>
          <p:cNvPr id="13" name="Google Shape;13;p1"/>
          <p:cNvSpPr/>
          <p:nvPr/>
        </p:nvSpPr>
        <p:spPr>
          <a:xfrm>
            <a:off x="4182840" y="4755240"/>
            <a:ext cx="4190760" cy="28548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en-US" sz="1200" b="1" i="0" u="none" strike="noStrike" cap="none">
                <a:solidFill>
                  <a:srgbClr val="FFFFFF"/>
                </a:solidFill>
                <a:latin typeface="Open Sans"/>
                <a:ea typeface="Open Sans"/>
                <a:cs typeface="Open Sans"/>
                <a:sym typeface="Open Sans"/>
              </a:rPr>
              <a:t>Department of Electrical and Computer Engineering</a:t>
            </a:r>
            <a:endParaRPr sz="1200" b="0" i="0" u="none" strike="noStrike" cap="none">
              <a:latin typeface="Arial"/>
              <a:ea typeface="Arial"/>
              <a:cs typeface="Arial"/>
              <a:sym typeface="Arial"/>
            </a:endParaRPr>
          </a:p>
        </p:txBody>
      </p:sp>
      <p:sp>
        <p:nvSpPr>
          <p:cNvPr id="14" name="Google Shape;14;p1"/>
          <p:cNvSpPr/>
          <p:nvPr/>
        </p:nvSpPr>
        <p:spPr>
          <a:xfrm>
            <a:off x="8458200" y="4816440"/>
            <a:ext cx="360" cy="151920"/>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15" name="Google Shape;15;p1"/>
          <p:cNvSpPr/>
          <p:nvPr/>
        </p:nvSpPr>
        <p:spPr>
          <a:xfrm>
            <a:off x="8534520" y="4755240"/>
            <a:ext cx="533160" cy="27432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800" b="0" i="0" u="none" strike="noStrike" cap="none">
                <a:latin typeface="Arial"/>
                <a:ea typeface="Arial"/>
                <a:cs typeface="Arial"/>
                <a:sym typeface="Arial"/>
              </a:rPr>
              <a:t>‹#›</a:t>
            </a:fld>
            <a:endParaRPr sz="1800" b="0" strike="noStrike">
              <a:latin typeface="Arial"/>
              <a:ea typeface="Arial"/>
              <a:cs typeface="Arial"/>
              <a:sym typeface="Arial"/>
            </a:endParaRPr>
          </a:p>
        </p:txBody>
      </p:sp>
      <p:sp>
        <p:nvSpPr>
          <p:cNvPr id="16" name="Google Shape;16;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7" name="Google Shape;17;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iro.medium.com/max/700/1*oB3S5yHHhvougJkPXuc8og.gi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miro.medium.com/v2/resize:fit:1200/1*QnKckNSZilG3HxytJZUoAw.png" TargetMode="External"/><Relationship Id="rId5" Type="http://schemas.openxmlformats.org/officeDocument/2006/relationships/hyperlink" Target="https://doi.org/10.1145/3599691.3603404" TargetMode="External"/><Relationship Id="rId4" Type="http://schemas.openxmlformats.org/officeDocument/2006/relationships/hyperlink" Target="https://www.xilinx.com/applications/data-center/computational-storage/smartssd.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4"/>
          <p:cNvPicPr preferRelativeResize="0"/>
          <p:nvPr/>
        </p:nvPicPr>
        <p:blipFill rotWithShape="1">
          <a:blip r:embed="rId3">
            <a:alphaModFix/>
          </a:blip>
          <a:srcRect/>
          <a:stretch/>
        </p:blipFill>
        <p:spPr>
          <a:xfrm>
            <a:off x="0" y="0"/>
            <a:ext cx="9143640" cy="5143320"/>
          </a:xfrm>
          <a:prstGeom prst="rect">
            <a:avLst/>
          </a:prstGeom>
          <a:noFill/>
          <a:ln>
            <a:noFill/>
          </a:ln>
        </p:spPr>
      </p:pic>
      <p:sp>
        <p:nvSpPr>
          <p:cNvPr id="73" name="Google Shape;73;p14"/>
          <p:cNvSpPr/>
          <p:nvPr/>
        </p:nvSpPr>
        <p:spPr>
          <a:xfrm>
            <a:off x="0" y="0"/>
            <a:ext cx="9143640" cy="5143320"/>
          </a:xfrm>
          <a:prstGeom prst="rect">
            <a:avLst/>
          </a:prstGeom>
          <a:solidFill>
            <a:srgbClr val="C8102E">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0" y="3511440"/>
            <a:ext cx="9143640" cy="360"/>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75" name="Google Shape;75;p14"/>
          <p:cNvSpPr/>
          <p:nvPr/>
        </p:nvSpPr>
        <p:spPr>
          <a:xfrm>
            <a:off x="934588" y="717519"/>
            <a:ext cx="7162500" cy="2139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US" sz="4000">
                <a:solidFill>
                  <a:srgbClr val="FFFFFF"/>
                </a:solidFill>
                <a:latin typeface="Oswald"/>
                <a:ea typeface="Oswald"/>
                <a:cs typeface="Oswald"/>
                <a:sym typeface="Oswald"/>
              </a:rPr>
              <a:t>Neural Network Image Detection for SmartSSD Platform</a:t>
            </a:r>
            <a:endParaRPr sz="4000">
              <a:solidFill>
                <a:srgbClr val="FFFFFF"/>
              </a:solidFill>
              <a:latin typeface="Oswald"/>
              <a:ea typeface="Oswald"/>
              <a:cs typeface="Oswald"/>
              <a:sym typeface="Oswald"/>
            </a:endParaRPr>
          </a:p>
        </p:txBody>
      </p:sp>
      <p:pic>
        <p:nvPicPr>
          <p:cNvPr id="76" name="Google Shape;76;p14"/>
          <p:cNvPicPr preferRelativeResize="0"/>
          <p:nvPr/>
        </p:nvPicPr>
        <p:blipFill rotWithShape="1">
          <a:blip r:embed="rId4">
            <a:alphaModFix/>
          </a:blip>
          <a:srcRect/>
          <a:stretch/>
        </p:blipFill>
        <p:spPr>
          <a:xfrm>
            <a:off x="6477120" y="4788720"/>
            <a:ext cx="2396160" cy="196920"/>
          </a:xfrm>
          <a:prstGeom prst="rect">
            <a:avLst/>
          </a:prstGeom>
          <a:noFill/>
          <a:ln>
            <a:noFill/>
          </a:ln>
        </p:spPr>
      </p:pic>
      <p:sp>
        <p:nvSpPr>
          <p:cNvPr id="77" name="Google Shape;77;p14"/>
          <p:cNvSpPr/>
          <p:nvPr/>
        </p:nvSpPr>
        <p:spPr>
          <a:xfrm>
            <a:off x="934560" y="3822840"/>
            <a:ext cx="7162560" cy="6256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1">
                <a:solidFill>
                  <a:srgbClr val="FFFFFF"/>
                </a:solidFill>
                <a:latin typeface="Merriweather Light"/>
                <a:ea typeface="Merriweather Light"/>
                <a:cs typeface="Merriweather Light"/>
                <a:sym typeface="Merriweather Light"/>
              </a:rPr>
              <a:t>Jackson Hafele, William Zogg</a:t>
            </a:r>
            <a:endParaRPr sz="1200" b="0" strike="noStrike">
              <a:latin typeface="Arial"/>
              <a:ea typeface="Arial"/>
              <a:cs typeface="Arial"/>
              <a:sym typeface="Arial"/>
            </a:endParaRPr>
          </a:p>
          <a:p>
            <a:pPr marL="0" marR="0" lvl="0" indent="0" algn="l" rtl="0">
              <a:lnSpc>
                <a:spcPct val="100000"/>
              </a:lnSpc>
              <a:spcBef>
                <a:spcPts val="0"/>
              </a:spcBef>
              <a:spcAft>
                <a:spcPts val="0"/>
              </a:spcAft>
              <a:buNone/>
            </a:pPr>
            <a:r>
              <a:rPr lang="en-US">
                <a:solidFill>
                  <a:srgbClr val="FFFFFF"/>
                </a:solidFill>
                <a:latin typeface="Open Sans Light"/>
                <a:ea typeface="Open Sans Light"/>
                <a:cs typeface="Open Sans Light"/>
                <a:sym typeface="Open Sans Light"/>
              </a:rPr>
              <a:t>CPR E 563 Final Report Spring 2023</a:t>
            </a:r>
            <a:endParaRPr sz="1400" b="0" strike="noStrike">
              <a:latin typeface="Arial"/>
              <a:ea typeface="Arial"/>
              <a:cs typeface="Arial"/>
              <a:sym typeface="Arial"/>
            </a:endParaRPr>
          </a:p>
          <a:p>
            <a:pPr marL="0" marR="0" lvl="0" indent="0" algn="l" rtl="0">
              <a:lnSpc>
                <a:spcPct val="100000"/>
              </a:lnSpc>
              <a:spcBef>
                <a:spcPts val="0"/>
              </a:spcBef>
              <a:spcAft>
                <a:spcPts val="0"/>
              </a:spcAft>
              <a:buNone/>
            </a:pPr>
            <a:endParaRPr sz="1400" b="0"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161" name="Google Shape;161;p23"/>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Solution Approach</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162" name="Google Shape;162;p23"/>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163" name="Google Shape;163;p23"/>
          <p:cNvSpPr/>
          <p:nvPr/>
        </p:nvSpPr>
        <p:spPr>
          <a:xfrm>
            <a:off x="604450" y="1177900"/>
            <a:ext cx="7246800" cy="32760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50000"/>
              </a:lnSpc>
              <a:spcBef>
                <a:spcPts val="0"/>
              </a:spcBef>
              <a:spcAft>
                <a:spcPts val="0"/>
              </a:spcAft>
              <a:buClr>
                <a:schemeClr val="dk1"/>
              </a:buClr>
              <a:buSzPts val="1500"/>
              <a:buFont typeface="Merriweather Light"/>
              <a:buAutoNum type="arabicPeriod"/>
            </a:pPr>
            <a:r>
              <a:rPr lang="en-US" sz="1500">
                <a:solidFill>
                  <a:schemeClr val="dk1"/>
                </a:solidFill>
                <a:latin typeface="Merriweather Light"/>
                <a:ea typeface="Merriweather Light"/>
                <a:cs typeface="Merriweather Light"/>
                <a:sym typeface="Merriweather Light"/>
              </a:rPr>
              <a:t>Run Neural Network application on Host Machine</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AutoNum type="alphaLcPeriod"/>
            </a:pPr>
            <a:r>
              <a:rPr lang="en-US" sz="1500">
                <a:solidFill>
                  <a:schemeClr val="dk1"/>
                </a:solidFill>
                <a:latin typeface="Merriweather Light"/>
                <a:ea typeface="Merriweather Light"/>
                <a:cs typeface="Merriweather Light"/>
                <a:sym typeface="Merriweather Light"/>
              </a:rPr>
              <a:t>Utilize existing CPRE487/587X library, gain baseline results</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AutoNum type="arabicPeriod"/>
            </a:pPr>
            <a:r>
              <a:rPr lang="en-US" sz="1500">
                <a:solidFill>
                  <a:schemeClr val="dk1"/>
                </a:solidFill>
                <a:latin typeface="Merriweather Light"/>
                <a:ea typeface="Merriweather Light"/>
                <a:cs typeface="Merriweather Light"/>
                <a:sym typeface="Merriweather Light"/>
              </a:rPr>
              <a:t>Convolution Kernel Synthesis</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AutoNum type="alphaLcPeriod"/>
            </a:pPr>
            <a:r>
              <a:rPr lang="en-US" sz="1500">
                <a:solidFill>
                  <a:schemeClr val="dk1"/>
                </a:solidFill>
                <a:latin typeface="Merriweather Light"/>
                <a:ea typeface="Merriweather Light"/>
                <a:cs typeface="Merriweather Light"/>
                <a:sym typeface="Merriweather Light"/>
              </a:rPr>
              <a:t>Refactor Convolution Layer to individual function</a:t>
            </a:r>
            <a:endParaRPr sz="1500">
              <a:solidFill>
                <a:schemeClr val="dk1"/>
              </a:solidFill>
              <a:latin typeface="Merriweather Light"/>
              <a:ea typeface="Merriweather Light"/>
              <a:cs typeface="Merriweather Light"/>
              <a:sym typeface="Merriweather Light"/>
            </a:endParaRPr>
          </a:p>
          <a:p>
            <a:pPr marL="914400" lvl="1" indent="-323850" algn="l" rtl="0">
              <a:lnSpc>
                <a:spcPct val="150000"/>
              </a:lnSpc>
              <a:spcBef>
                <a:spcPts val="0"/>
              </a:spcBef>
              <a:spcAft>
                <a:spcPts val="0"/>
              </a:spcAft>
              <a:buClr>
                <a:schemeClr val="dk1"/>
              </a:buClr>
              <a:buSzPts val="1500"/>
              <a:buFont typeface="Merriweather Light"/>
              <a:buAutoNum type="alphaLcPeriod"/>
            </a:pPr>
            <a:r>
              <a:rPr lang="en-US" sz="1500">
                <a:solidFill>
                  <a:schemeClr val="dk1"/>
                </a:solidFill>
                <a:latin typeface="Merriweather Light"/>
                <a:ea typeface="Merriweather Light"/>
                <a:cs typeface="Merriweather Light"/>
                <a:sym typeface="Merriweather Light"/>
              </a:rPr>
              <a:t>Synthesize Kernel in Vitis</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AutoNum type="arabicPeriod"/>
            </a:pPr>
            <a:r>
              <a:rPr lang="en-US" sz="1500">
                <a:solidFill>
                  <a:schemeClr val="dk1"/>
                </a:solidFill>
                <a:latin typeface="Merriweather Light"/>
                <a:ea typeface="Merriweather Light"/>
                <a:cs typeface="Merriweather Light"/>
                <a:sym typeface="Merriweather Light"/>
              </a:rPr>
              <a:t>Run Neural Network application on SmartSSD application</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AutoNum type="alphaLcPeriod"/>
            </a:pPr>
            <a:r>
              <a:rPr lang="en-US" sz="1500">
                <a:solidFill>
                  <a:schemeClr val="dk1"/>
                </a:solidFill>
                <a:latin typeface="Merriweather Light"/>
                <a:ea typeface="Merriweather Light"/>
                <a:cs typeface="Merriweather Light"/>
                <a:sym typeface="Merriweather Light"/>
              </a:rPr>
              <a:t>Compile with Vitis</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AutoNum type="alphaLcPeriod"/>
            </a:pPr>
            <a:r>
              <a:rPr lang="en-US" sz="1500">
                <a:solidFill>
                  <a:schemeClr val="dk1"/>
                </a:solidFill>
                <a:latin typeface="Merriweather Light"/>
                <a:ea typeface="Merriweather Light"/>
                <a:cs typeface="Merriweather Light"/>
                <a:sym typeface="Merriweather Light"/>
              </a:rPr>
              <a:t>Peer to Peer communication between SSD and FPGA</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AutoNum type="arabicPeriod"/>
            </a:pPr>
            <a:r>
              <a:rPr lang="en-US" sz="1500">
                <a:solidFill>
                  <a:schemeClr val="dk1"/>
                </a:solidFill>
                <a:latin typeface="Merriweather Light"/>
                <a:ea typeface="Merriweather Light"/>
                <a:cs typeface="Merriweather Light"/>
                <a:sym typeface="Merriweather Light"/>
              </a:rPr>
              <a:t>Optimize Kernel design and memory transactions to reduce latency</a:t>
            </a:r>
            <a:endParaRPr sz="1500">
              <a:solidFill>
                <a:schemeClr val="dk1"/>
              </a:solidFill>
              <a:latin typeface="Merriweather Light"/>
              <a:ea typeface="Merriweather Light"/>
              <a:cs typeface="Merriweather Light"/>
              <a:sym typeface="Merriweather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169" name="Google Shape;169;p24"/>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Host Process</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170" name="Google Shape;170;p24"/>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171" name="Google Shape;171;p24"/>
          <p:cNvSpPr/>
          <p:nvPr/>
        </p:nvSpPr>
        <p:spPr>
          <a:xfrm>
            <a:off x="552700" y="1400975"/>
            <a:ext cx="4803300" cy="2247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500">
                <a:solidFill>
                  <a:schemeClr val="dk1"/>
                </a:solidFill>
                <a:latin typeface="Merriweather Light"/>
                <a:ea typeface="Merriweather Light"/>
                <a:cs typeface="Merriweather Light"/>
                <a:sym typeface="Merriweather Light"/>
              </a:rPr>
              <a:t>Host Code Steps</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AutoNum type="arabicPeriod"/>
            </a:pPr>
            <a:r>
              <a:rPr lang="en-US" sz="1500">
                <a:solidFill>
                  <a:schemeClr val="dk1"/>
                </a:solidFill>
                <a:latin typeface="Merriweather Light"/>
                <a:ea typeface="Merriweather Light"/>
                <a:cs typeface="Merriweather Light"/>
                <a:sym typeface="Merriweather Light"/>
              </a:rPr>
              <a:t>Read Convolution inputs from SSD to Host</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AutoNum type="arabicPeriod"/>
            </a:pPr>
            <a:r>
              <a:rPr lang="en-US" sz="1500">
                <a:solidFill>
                  <a:schemeClr val="dk1"/>
                </a:solidFill>
                <a:latin typeface="Merriweather Light"/>
                <a:ea typeface="Merriweather Light"/>
                <a:cs typeface="Merriweather Light"/>
                <a:sym typeface="Merriweather Light"/>
              </a:rPr>
              <a:t>Compute Floating Point operations on Host CPU</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AutoNum type="arabicPeriod"/>
            </a:pPr>
            <a:r>
              <a:rPr lang="en-US" sz="1500">
                <a:solidFill>
                  <a:schemeClr val="dk1"/>
                </a:solidFill>
                <a:latin typeface="Merriweather Light"/>
                <a:ea typeface="Merriweather Light"/>
                <a:cs typeface="Merriweather Light"/>
                <a:sym typeface="Merriweather Light"/>
              </a:rPr>
              <a:t>Write resulting convolution output from Host to SSD</a:t>
            </a:r>
            <a:endParaRPr sz="1500">
              <a:solidFill>
                <a:schemeClr val="dk1"/>
              </a:solidFill>
              <a:latin typeface="Merriweather Light"/>
              <a:ea typeface="Merriweather Light"/>
              <a:cs typeface="Merriweather Light"/>
              <a:sym typeface="Merriweather Light"/>
            </a:endParaRPr>
          </a:p>
        </p:txBody>
      </p:sp>
      <p:grpSp>
        <p:nvGrpSpPr>
          <p:cNvPr id="172" name="Google Shape;172;p24"/>
          <p:cNvGrpSpPr/>
          <p:nvPr/>
        </p:nvGrpSpPr>
        <p:grpSpPr>
          <a:xfrm>
            <a:off x="3032950" y="3988875"/>
            <a:ext cx="2044775" cy="332150"/>
            <a:chOff x="6011725" y="1363900"/>
            <a:chExt cx="2044775" cy="332150"/>
          </a:xfrm>
        </p:grpSpPr>
        <p:cxnSp>
          <p:nvCxnSpPr>
            <p:cNvPr id="173" name="Google Shape;173;p24"/>
            <p:cNvCxnSpPr/>
            <p:nvPr/>
          </p:nvCxnSpPr>
          <p:spPr>
            <a:xfrm>
              <a:off x="6064525" y="1696050"/>
              <a:ext cx="729900" cy="0"/>
            </a:xfrm>
            <a:prstGeom prst="straightConnector1">
              <a:avLst/>
            </a:prstGeom>
            <a:noFill/>
            <a:ln w="28575" cap="flat" cmpd="sng">
              <a:solidFill>
                <a:schemeClr val="accent1"/>
              </a:solidFill>
              <a:prstDash val="solid"/>
              <a:round/>
              <a:headEnd type="none" w="med" len="med"/>
              <a:tailEnd type="triangle" w="med" len="med"/>
            </a:ln>
          </p:spPr>
        </p:cxnSp>
        <p:cxnSp>
          <p:nvCxnSpPr>
            <p:cNvPr id="174" name="Google Shape;174;p24"/>
            <p:cNvCxnSpPr/>
            <p:nvPr/>
          </p:nvCxnSpPr>
          <p:spPr>
            <a:xfrm>
              <a:off x="7273800" y="1696050"/>
              <a:ext cx="729900" cy="0"/>
            </a:xfrm>
            <a:prstGeom prst="straightConnector1">
              <a:avLst/>
            </a:prstGeom>
            <a:noFill/>
            <a:ln w="28575" cap="flat" cmpd="sng">
              <a:solidFill>
                <a:srgbClr val="C8102E"/>
              </a:solidFill>
              <a:prstDash val="solid"/>
              <a:round/>
              <a:headEnd type="none" w="med" len="med"/>
              <a:tailEnd type="triangle" w="med" len="med"/>
            </a:ln>
          </p:spPr>
        </p:cxnSp>
        <p:sp>
          <p:nvSpPr>
            <p:cNvPr id="175" name="Google Shape;175;p24"/>
            <p:cNvSpPr txBox="1"/>
            <p:nvPr/>
          </p:nvSpPr>
          <p:spPr>
            <a:xfrm>
              <a:off x="6011725" y="1363900"/>
              <a:ext cx="8355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Datapath</a:t>
              </a:r>
              <a:endParaRPr sz="1200"/>
            </a:p>
          </p:txBody>
        </p:sp>
        <p:sp>
          <p:nvSpPr>
            <p:cNvPr id="176" name="Google Shape;176;p24"/>
            <p:cNvSpPr txBox="1"/>
            <p:nvPr/>
          </p:nvSpPr>
          <p:spPr>
            <a:xfrm>
              <a:off x="7221000" y="1363900"/>
              <a:ext cx="835500" cy="3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Control</a:t>
              </a:r>
              <a:endParaRPr sz="1200"/>
            </a:p>
          </p:txBody>
        </p:sp>
      </p:grpSp>
      <p:pic>
        <p:nvPicPr>
          <p:cNvPr id="177" name="Google Shape;177;p24"/>
          <p:cNvPicPr preferRelativeResize="0"/>
          <p:nvPr/>
        </p:nvPicPr>
        <p:blipFill rotWithShape="1">
          <a:blip r:embed="rId3">
            <a:alphaModFix/>
          </a:blip>
          <a:srcRect l="2828" t="2940" r="3195" b="4577"/>
          <a:stretch/>
        </p:blipFill>
        <p:spPr>
          <a:xfrm>
            <a:off x="5356000" y="1610396"/>
            <a:ext cx="3699701" cy="2900529"/>
          </a:xfrm>
          <a:prstGeom prst="rect">
            <a:avLst/>
          </a:prstGeom>
          <a:noFill/>
          <a:ln>
            <a:noFill/>
          </a:ln>
        </p:spPr>
      </p:pic>
      <p:grpSp>
        <p:nvGrpSpPr>
          <p:cNvPr id="178" name="Google Shape;178;p24"/>
          <p:cNvGrpSpPr/>
          <p:nvPr/>
        </p:nvGrpSpPr>
        <p:grpSpPr>
          <a:xfrm>
            <a:off x="7582500" y="2502450"/>
            <a:ext cx="775975" cy="1288500"/>
            <a:chOff x="7582500" y="2502450"/>
            <a:chExt cx="775975" cy="1288500"/>
          </a:xfrm>
        </p:grpSpPr>
        <p:cxnSp>
          <p:nvCxnSpPr>
            <p:cNvPr id="179" name="Google Shape;179;p24"/>
            <p:cNvCxnSpPr/>
            <p:nvPr/>
          </p:nvCxnSpPr>
          <p:spPr>
            <a:xfrm>
              <a:off x="7588925" y="3776400"/>
              <a:ext cx="391800" cy="1200"/>
            </a:xfrm>
            <a:prstGeom prst="straightConnector1">
              <a:avLst/>
            </a:prstGeom>
            <a:noFill/>
            <a:ln w="28575" cap="flat" cmpd="sng">
              <a:solidFill>
                <a:schemeClr val="accent1"/>
              </a:solidFill>
              <a:prstDash val="solid"/>
              <a:round/>
              <a:headEnd type="none" w="med" len="med"/>
              <a:tailEnd type="triangle" w="med" len="med"/>
            </a:ln>
          </p:spPr>
        </p:cxnSp>
        <p:cxnSp>
          <p:nvCxnSpPr>
            <p:cNvPr id="180" name="Google Shape;180;p24"/>
            <p:cNvCxnSpPr/>
            <p:nvPr/>
          </p:nvCxnSpPr>
          <p:spPr>
            <a:xfrm>
              <a:off x="7582500" y="2502450"/>
              <a:ext cx="1200" cy="128850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rot="10800000" flipH="1">
              <a:off x="7670000" y="3625800"/>
              <a:ext cx="310500" cy="900"/>
            </a:xfrm>
            <a:prstGeom prst="straightConnector1">
              <a:avLst/>
            </a:prstGeom>
            <a:noFill/>
            <a:ln w="28575" cap="flat" cmpd="sng">
              <a:solidFill>
                <a:srgbClr val="C8102E"/>
              </a:solidFill>
              <a:prstDash val="solid"/>
              <a:round/>
              <a:headEnd type="none" w="med" len="med"/>
              <a:tailEnd type="triangle" w="med" len="med"/>
            </a:ln>
          </p:spPr>
        </p:cxnSp>
        <p:cxnSp>
          <p:nvCxnSpPr>
            <p:cNvPr id="182" name="Google Shape;182;p24"/>
            <p:cNvCxnSpPr/>
            <p:nvPr/>
          </p:nvCxnSpPr>
          <p:spPr>
            <a:xfrm>
              <a:off x="7683175" y="2504225"/>
              <a:ext cx="0" cy="1136700"/>
            </a:xfrm>
            <a:prstGeom prst="straightConnector1">
              <a:avLst/>
            </a:prstGeom>
            <a:noFill/>
            <a:ln w="28575" cap="flat" cmpd="sng">
              <a:solidFill>
                <a:srgbClr val="C8102E"/>
              </a:solidFill>
              <a:prstDash val="solid"/>
              <a:round/>
              <a:headEnd type="none" w="med" len="med"/>
              <a:tailEnd type="none" w="med" len="med"/>
            </a:ln>
          </p:spPr>
        </p:cxnSp>
        <p:sp>
          <p:nvSpPr>
            <p:cNvPr id="183" name="Google Shape;183;p24"/>
            <p:cNvSpPr txBox="1"/>
            <p:nvPr/>
          </p:nvSpPr>
          <p:spPr>
            <a:xfrm>
              <a:off x="7720075" y="2792950"/>
              <a:ext cx="6384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3</a:t>
              </a:r>
              <a:endParaRPr sz="1100"/>
            </a:p>
          </p:txBody>
        </p:sp>
      </p:grpSp>
      <p:grpSp>
        <p:nvGrpSpPr>
          <p:cNvPr id="184" name="Google Shape;184;p24"/>
          <p:cNvGrpSpPr/>
          <p:nvPr/>
        </p:nvGrpSpPr>
        <p:grpSpPr>
          <a:xfrm>
            <a:off x="6507075" y="2502375"/>
            <a:ext cx="1473650" cy="1604150"/>
            <a:chOff x="6507075" y="2502375"/>
            <a:chExt cx="1473650" cy="1604150"/>
          </a:xfrm>
        </p:grpSpPr>
        <p:cxnSp>
          <p:nvCxnSpPr>
            <p:cNvPr id="185" name="Google Shape;185;p24"/>
            <p:cNvCxnSpPr/>
            <p:nvPr/>
          </p:nvCxnSpPr>
          <p:spPr>
            <a:xfrm rot="10800000">
              <a:off x="7194725" y="3974575"/>
              <a:ext cx="786000" cy="1500"/>
            </a:xfrm>
            <a:prstGeom prst="straightConnector1">
              <a:avLst/>
            </a:prstGeom>
            <a:noFill/>
            <a:ln w="28575" cap="flat" cmpd="sng">
              <a:solidFill>
                <a:schemeClr val="accent1"/>
              </a:solidFill>
              <a:prstDash val="solid"/>
              <a:round/>
              <a:headEnd type="none" w="med" len="med"/>
              <a:tailEnd type="none" w="med" len="med"/>
            </a:ln>
          </p:spPr>
        </p:cxnSp>
        <p:cxnSp>
          <p:nvCxnSpPr>
            <p:cNvPr id="186" name="Google Shape;186;p24"/>
            <p:cNvCxnSpPr/>
            <p:nvPr/>
          </p:nvCxnSpPr>
          <p:spPr>
            <a:xfrm rot="10800000">
              <a:off x="7204000" y="2502375"/>
              <a:ext cx="3300" cy="1486500"/>
            </a:xfrm>
            <a:prstGeom prst="straightConnector1">
              <a:avLst/>
            </a:prstGeom>
            <a:noFill/>
            <a:ln w="28575" cap="flat" cmpd="sng">
              <a:solidFill>
                <a:schemeClr val="accent1"/>
              </a:solidFill>
              <a:prstDash val="solid"/>
              <a:round/>
              <a:headEnd type="none" w="med" len="med"/>
              <a:tailEnd type="triangle" w="med" len="med"/>
            </a:ln>
          </p:spPr>
        </p:cxnSp>
        <p:sp>
          <p:nvSpPr>
            <p:cNvPr id="187" name="Google Shape;187;p24"/>
            <p:cNvSpPr txBox="1"/>
            <p:nvPr/>
          </p:nvSpPr>
          <p:spPr>
            <a:xfrm>
              <a:off x="6507075" y="2792950"/>
              <a:ext cx="7299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1</a:t>
              </a:r>
              <a:endParaRPr sz="1100"/>
            </a:p>
          </p:txBody>
        </p:sp>
        <p:cxnSp>
          <p:nvCxnSpPr>
            <p:cNvPr id="188" name="Google Shape;188;p24"/>
            <p:cNvCxnSpPr/>
            <p:nvPr/>
          </p:nvCxnSpPr>
          <p:spPr>
            <a:xfrm flipH="1">
              <a:off x="7095363" y="2504225"/>
              <a:ext cx="300" cy="1602300"/>
            </a:xfrm>
            <a:prstGeom prst="straightConnector1">
              <a:avLst/>
            </a:prstGeom>
            <a:noFill/>
            <a:ln w="28575" cap="flat" cmpd="sng">
              <a:solidFill>
                <a:srgbClr val="C8102E"/>
              </a:solidFill>
              <a:prstDash val="solid"/>
              <a:round/>
              <a:headEnd type="none" w="med" len="med"/>
              <a:tailEnd type="none" w="med" len="med"/>
            </a:ln>
          </p:spPr>
        </p:cxnSp>
        <p:cxnSp>
          <p:nvCxnSpPr>
            <p:cNvPr id="189" name="Google Shape;189;p24"/>
            <p:cNvCxnSpPr/>
            <p:nvPr/>
          </p:nvCxnSpPr>
          <p:spPr>
            <a:xfrm rot="10800000" flipH="1">
              <a:off x="7082475" y="4090925"/>
              <a:ext cx="897300" cy="900"/>
            </a:xfrm>
            <a:prstGeom prst="straightConnector1">
              <a:avLst/>
            </a:prstGeom>
            <a:noFill/>
            <a:ln w="28575" cap="flat" cmpd="sng">
              <a:solidFill>
                <a:srgbClr val="C8102E"/>
              </a:solidFill>
              <a:prstDash val="solid"/>
              <a:round/>
              <a:headEnd type="none" w="med" len="med"/>
              <a:tailEnd type="triangle" w="med" len="med"/>
            </a:ln>
          </p:spPr>
        </p:cxnSp>
      </p:grpSp>
      <p:sp>
        <p:nvSpPr>
          <p:cNvPr id="190" name="Google Shape;190;p24"/>
          <p:cNvSpPr txBox="1"/>
          <p:nvPr/>
        </p:nvSpPr>
        <p:spPr>
          <a:xfrm>
            <a:off x="6990175" y="1319775"/>
            <a:ext cx="7299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2</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500"/>
                                        <p:tgtEl>
                                          <p:spTgt spid="1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1500"/>
                                        <p:tgtEl>
                                          <p:spTgt spid="1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gtEl>
                                        <p:attrNameLst>
                                          <p:attrName>style.visibility</p:attrName>
                                        </p:attrNameLst>
                                      </p:cBhvr>
                                      <p:to>
                                        <p:strVal val="visible"/>
                                      </p:to>
                                    </p:set>
                                    <p:animEffect transition="in" filter="fade">
                                      <p:cBhvr>
                                        <p:cTn id="17" dur="1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196" name="Google Shape;196;p25"/>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SmartSSD Process</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197" name="Google Shape;197;p25"/>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198" name="Google Shape;198;p25"/>
          <p:cNvSpPr/>
          <p:nvPr/>
        </p:nvSpPr>
        <p:spPr>
          <a:xfrm>
            <a:off x="604450" y="1177900"/>
            <a:ext cx="4803300" cy="3059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300">
                <a:solidFill>
                  <a:schemeClr val="dk1"/>
                </a:solidFill>
                <a:latin typeface="Merriweather Light"/>
                <a:ea typeface="Merriweather Light"/>
                <a:cs typeface="Merriweather Light"/>
                <a:sym typeface="Merriweather Light"/>
              </a:rPr>
              <a:t>Host Code Steps</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AutoNum type="arabicPeriod"/>
            </a:pPr>
            <a:r>
              <a:rPr lang="en-US" sz="1300">
                <a:solidFill>
                  <a:schemeClr val="dk1"/>
                </a:solidFill>
                <a:latin typeface="Merriweather Light"/>
                <a:ea typeface="Merriweather Light"/>
                <a:cs typeface="Merriweather Light"/>
                <a:sym typeface="Merriweather Light"/>
              </a:rPr>
              <a:t>Initialize Kernel and SmartSSD</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AutoNum type="arabicPeriod"/>
            </a:pPr>
            <a:r>
              <a:rPr lang="en-US" sz="1300">
                <a:solidFill>
                  <a:schemeClr val="dk1"/>
                </a:solidFill>
                <a:latin typeface="Merriweather Light"/>
                <a:ea typeface="Merriweather Light"/>
                <a:cs typeface="Merriweather Light"/>
                <a:sym typeface="Merriweather Light"/>
              </a:rPr>
              <a:t>Write convolution inputs from Host to SSD in fixed blocks</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AutoNum type="arabicPeriod"/>
            </a:pPr>
            <a:r>
              <a:rPr lang="en-US" sz="1300">
                <a:solidFill>
                  <a:schemeClr val="dk1"/>
                </a:solidFill>
                <a:latin typeface="Merriweather Light"/>
                <a:ea typeface="Merriweather Light"/>
                <a:cs typeface="Merriweather Light"/>
                <a:sym typeface="Merriweather Light"/>
              </a:rPr>
              <a:t>Read input arguments from SSD to FPGA</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AutoNum type="arabicPeriod"/>
            </a:pPr>
            <a:r>
              <a:rPr lang="en-US" sz="1300">
                <a:solidFill>
                  <a:schemeClr val="dk1"/>
                </a:solidFill>
                <a:latin typeface="Merriweather Light"/>
                <a:ea typeface="Merriweather Light"/>
                <a:cs typeface="Merriweather Light"/>
                <a:sym typeface="Merriweather Light"/>
              </a:rPr>
              <a:t>Activate Kernel</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AutoNum type="arabicPeriod"/>
            </a:pPr>
            <a:r>
              <a:rPr lang="en-US" sz="1300">
                <a:solidFill>
                  <a:schemeClr val="dk1"/>
                </a:solidFill>
                <a:latin typeface="Merriweather Light"/>
                <a:ea typeface="Merriweather Light"/>
                <a:cs typeface="Merriweather Light"/>
                <a:sym typeface="Merriweather Light"/>
              </a:rPr>
              <a:t>Write output from FPGA to SSD</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AutoNum type="arabicPeriod"/>
            </a:pPr>
            <a:r>
              <a:rPr lang="en-US" sz="1300">
                <a:solidFill>
                  <a:schemeClr val="dk1"/>
                </a:solidFill>
                <a:latin typeface="Merriweather Light"/>
                <a:ea typeface="Merriweather Light"/>
                <a:cs typeface="Merriweather Light"/>
                <a:sym typeface="Merriweather Light"/>
              </a:rPr>
              <a:t>Read value from SSD to Host to Verify</a:t>
            </a:r>
            <a:endParaRPr sz="1300">
              <a:solidFill>
                <a:schemeClr val="dk1"/>
              </a:solidFill>
              <a:latin typeface="Merriweather Light"/>
              <a:ea typeface="Merriweather Light"/>
              <a:cs typeface="Merriweather Light"/>
              <a:sym typeface="Merriweather Light"/>
            </a:endParaRPr>
          </a:p>
        </p:txBody>
      </p:sp>
      <p:pic>
        <p:nvPicPr>
          <p:cNvPr id="199" name="Google Shape;199;p25"/>
          <p:cNvPicPr preferRelativeResize="0"/>
          <p:nvPr/>
        </p:nvPicPr>
        <p:blipFill rotWithShape="1">
          <a:blip r:embed="rId3">
            <a:alphaModFix/>
          </a:blip>
          <a:srcRect l="2828" t="2940" r="3195" b="4577"/>
          <a:stretch/>
        </p:blipFill>
        <p:spPr>
          <a:xfrm>
            <a:off x="5356000" y="1612771"/>
            <a:ext cx="3699701" cy="2900529"/>
          </a:xfrm>
          <a:prstGeom prst="rect">
            <a:avLst/>
          </a:prstGeom>
          <a:noFill/>
          <a:ln>
            <a:noFill/>
          </a:ln>
        </p:spPr>
      </p:pic>
      <p:sp>
        <p:nvSpPr>
          <p:cNvPr id="200" name="Google Shape;200;p25"/>
          <p:cNvSpPr txBox="1"/>
          <p:nvPr/>
        </p:nvSpPr>
        <p:spPr>
          <a:xfrm>
            <a:off x="6883925" y="1328650"/>
            <a:ext cx="7299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1</a:t>
            </a:r>
            <a:endParaRPr sz="1100"/>
          </a:p>
        </p:txBody>
      </p:sp>
      <p:grpSp>
        <p:nvGrpSpPr>
          <p:cNvPr id="201" name="Google Shape;201;p25"/>
          <p:cNvGrpSpPr/>
          <p:nvPr/>
        </p:nvGrpSpPr>
        <p:grpSpPr>
          <a:xfrm>
            <a:off x="7936625" y="1484725"/>
            <a:ext cx="856250" cy="2067900"/>
            <a:chOff x="7936625" y="1484725"/>
            <a:chExt cx="856250" cy="2067900"/>
          </a:xfrm>
        </p:grpSpPr>
        <p:sp>
          <p:nvSpPr>
            <p:cNvPr id="202" name="Google Shape;202;p25"/>
            <p:cNvSpPr txBox="1"/>
            <p:nvPr/>
          </p:nvSpPr>
          <p:spPr>
            <a:xfrm>
              <a:off x="8062975" y="1484725"/>
              <a:ext cx="7299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2</a:t>
              </a:r>
              <a:endParaRPr sz="1100"/>
            </a:p>
          </p:txBody>
        </p:sp>
        <p:cxnSp>
          <p:nvCxnSpPr>
            <p:cNvPr id="203" name="Google Shape;203;p25"/>
            <p:cNvCxnSpPr/>
            <p:nvPr/>
          </p:nvCxnSpPr>
          <p:spPr>
            <a:xfrm>
              <a:off x="8679650" y="1816825"/>
              <a:ext cx="0" cy="1735800"/>
            </a:xfrm>
            <a:prstGeom prst="straightConnector1">
              <a:avLst/>
            </a:prstGeom>
            <a:noFill/>
            <a:ln w="28575" cap="flat" cmpd="sng">
              <a:solidFill>
                <a:schemeClr val="accent1"/>
              </a:solidFill>
              <a:prstDash val="solid"/>
              <a:round/>
              <a:headEnd type="none" w="med" len="med"/>
              <a:tailEnd type="triangle" w="med" len="med"/>
            </a:ln>
          </p:spPr>
        </p:cxnSp>
        <p:cxnSp>
          <p:nvCxnSpPr>
            <p:cNvPr id="204" name="Google Shape;204;p25"/>
            <p:cNvCxnSpPr/>
            <p:nvPr/>
          </p:nvCxnSpPr>
          <p:spPr>
            <a:xfrm>
              <a:off x="8513775" y="1932575"/>
              <a:ext cx="0" cy="1620000"/>
            </a:xfrm>
            <a:prstGeom prst="straightConnector1">
              <a:avLst/>
            </a:prstGeom>
            <a:noFill/>
            <a:ln w="28575" cap="flat" cmpd="sng">
              <a:solidFill>
                <a:srgbClr val="C8102E"/>
              </a:solidFill>
              <a:prstDash val="solid"/>
              <a:round/>
              <a:headEnd type="none" w="med" len="med"/>
              <a:tailEnd type="triangle" w="med" len="med"/>
            </a:ln>
          </p:spPr>
        </p:cxnSp>
        <p:cxnSp>
          <p:nvCxnSpPr>
            <p:cNvPr id="205" name="Google Shape;205;p25"/>
            <p:cNvCxnSpPr/>
            <p:nvPr/>
          </p:nvCxnSpPr>
          <p:spPr>
            <a:xfrm rot="10800000">
              <a:off x="7944200" y="1816825"/>
              <a:ext cx="754800" cy="0"/>
            </a:xfrm>
            <a:prstGeom prst="straightConnector1">
              <a:avLst/>
            </a:prstGeom>
            <a:noFill/>
            <a:ln w="28575" cap="flat" cmpd="sng">
              <a:solidFill>
                <a:schemeClr val="accent1"/>
              </a:solidFill>
              <a:prstDash val="solid"/>
              <a:round/>
              <a:headEnd type="none" w="med" len="med"/>
              <a:tailEnd type="none" w="med" len="med"/>
            </a:ln>
          </p:spPr>
        </p:cxnSp>
        <p:cxnSp>
          <p:nvCxnSpPr>
            <p:cNvPr id="206" name="Google Shape;206;p25"/>
            <p:cNvCxnSpPr/>
            <p:nvPr/>
          </p:nvCxnSpPr>
          <p:spPr>
            <a:xfrm rot="10800000">
              <a:off x="7936625" y="1937625"/>
              <a:ext cx="588900" cy="0"/>
            </a:xfrm>
            <a:prstGeom prst="straightConnector1">
              <a:avLst/>
            </a:prstGeom>
            <a:noFill/>
            <a:ln w="28575" cap="flat" cmpd="sng">
              <a:solidFill>
                <a:srgbClr val="C8102E"/>
              </a:solidFill>
              <a:prstDash val="solid"/>
              <a:round/>
              <a:headEnd type="none" w="med" len="med"/>
              <a:tailEnd type="none" w="med" len="med"/>
            </a:ln>
          </p:spPr>
        </p:cxnSp>
      </p:grpSp>
      <p:grpSp>
        <p:nvGrpSpPr>
          <p:cNvPr id="207" name="Google Shape;207;p25"/>
          <p:cNvGrpSpPr/>
          <p:nvPr/>
        </p:nvGrpSpPr>
        <p:grpSpPr>
          <a:xfrm>
            <a:off x="6553550" y="2558450"/>
            <a:ext cx="1403125" cy="1165825"/>
            <a:chOff x="6553550" y="2558450"/>
            <a:chExt cx="1403125" cy="1165825"/>
          </a:xfrm>
        </p:grpSpPr>
        <p:cxnSp>
          <p:nvCxnSpPr>
            <p:cNvPr id="208" name="Google Shape;208;p25"/>
            <p:cNvCxnSpPr/>
            <p:nvPr/>
          </p:nvCxnSpPr>
          <p:spPr>
            <a:xfrm rot="10800000">
              <a:off x="7320100" y="2558500"/>
              <a:ext cx="17700" cy="1050000"/>
            </a:xfrm>
            <a:prstGeom prst="straightConnector1">
              <a:avLst/>
            </a:prstGeom>
            <a:noFill/>
            <a:ln w="28575" cap="flat" cmpd="sng">
              <a:solidFill>
                <a:schemeClr val="accent1"/>
              </a:solidFill>
              <a:prstDash val="solid"/>
              <a:round/>
              <a:headEnd type="none" w="med" len="med"/>
              <a:tailEnd type="triangle" w="med" len="med"/>
            </a:ln>
          </p:spPr>
        </p:cxnSp>
        <p:cxnSp>
          <p:nvCxnSpPr>
            <p:cNvPr id="209" name="Google Shape;209;p25"/>
            <p:cNvCxnSpPr/>
            <p:nvPr/>
          </p:nvCxnSpPr>
          <p:spPr>
            <a:xfrm rot="10800000">
              <a:off x="7121775" y="2558450"/>
              <a:ext cx="0" cy="1165800"/>
            </a:xfrm>
            <a:prstGeom prst="straightConnector1">
              <a:avLst/>
            </a:prstGeom>
            <a:noFill/>
            <a:ln w="28575" cap="flat" cmpd="sng">
              <a:solidFill>
                <a:srgbClr val="C8102E"/>
              </a:solidFill>
              <a:prstDash val="solid"/>
              <a:round/>
              <a:headEnd type="none" w="med" len="med"/>
              <a:tailEnd type="triangle" w="med" len="med"/>
            </a:ln>
          </p:spPr>
        </p:cxnSp>
        <p:sp>
          <p:nvSpPr>
            <p:cNvPr id="210" name="Google Shape;210;p25"/>
            <p:cNvSpPr txBox="1"/>
            <p:nvPr/>
          </p:nvSpPr>
          <p:spPr>
            <a:xfrm>
              <a:off x="6553550" y="2798363"/>
              <a:ext cx="7299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6</a:t>
              </a:r>
              <a:endParaRPr sz="1100"/>
            </a:p>
          </p:txBody>
        </p:sp>
        <p:cxnSp>
          <p:nvCxnSpPr>
            <p:cNvPr id="211" name="Google Shape;211;p25"/>
            <p:cNvCxnSpPr/>
            <p:nvPr/>
          </p:nvCxnSpPr>
          <p:spPr>
            <a:xfrm rot="10800000">
              <a:off x="7121775" y="3724275"/>
              <a:ext cx="834900" cy="0"/>
            </a:xfrm>
            <a:prstGeom prst="straightConnector1">
              <a:avLst/>
            </a:prstGeom>
            <a:noFill/>
            <a:ln w="28575" cap="flat" cmpd="sng">
              <a:solidFill>
                <a:srgbClr val="C8102E"/>
              </a:solidFill>
              <a:prstDash val="solid"/>
              <a:round/>
              <a:headEnd type="none" w="med" len="med"/>
              <a:tailEnd type="none" w="med" len="med"/>
            </a:ln>
          </p:spPr>
        </p:cxnSp>
        <p:cxnSp>
          <p:nvCxnSpPr>
            <p:cNvPr id="212" name="Google Shape;212;p25"/>
            <p:cNvCxnSpPr/>
            <p:nvPr/>
          </p:nvCxnSpPr>
          <p:spPr>
            <a:xfrm rot="10800000">
              <a:off x="7327875" y="3613525"/>
              <a:ext cx="628800" cy="0"/>
            </a:xfrm>
            <a:prstGeom prst="straightConnector1">
              <a:avLst/>
            </a:prstGeom>
            <a:noFill/>
            <a:ln w="28575" cap="flat" cmpd="sng">
              <a:solidFill>
                <a:schemeClr val="accent1"/>
              </a:solidFill>
              <a:prstDash val="solid"/>
              <a:round/>
              <a:headEnd type="none" w="med" len="med"/>
              <a:tailEnd type="none" w="med" len="med"/>
            </a:ln>
          </p:spPr>
        </p:cxnSp>
      </p:grpSp>
      <p:grpSp>
        <p:nvGrpSpPr>
          <p:cNvPr id="213" name="Google Shape;213;p25"/>
          <p:cNvGrpSpPr/>
          <p:nvPr/>
        </p:nvGrpSpPr>
        <p:grpSpPr>
          <a:xfrm>
            <a:off x="5591601" y="2184225"/>
            <a:ext cx="2752124" cy="1801675"/>
            <a:chOff x="5591601" y="2184225"/>
            <a:chExt cx="2752124" cy="1801675"/>
          </a:xfrm>
        </p:grpSpPr>
        <p:grpSp>
          <p:nvGrpSpPr>
            <p:cNvPr id="214" name="Google Shape;214;p25"/>
            <p:cNvGrpSpPr/>
            <p:nvPr/>
          </p:nvGrpSpPr>
          <p:grpSpPr>
            <a:xfrm>
              <a:off x="6536533" y="3653800"/>
              <a:ext cx="1338647" cy="332100"/>
              <a:chOff x="6708575" y="3369400"/>
              <a:chExt cx="1080600" cy="332100"/>
            </a:xfrm>
          </p:grpSpPr>
          <p:cxnSp>
            <p:nvCxnSpPr>
              <p:cNvPr id="215" name="Google Shape;215;p25"/>
              <p:cNvCxnSpPr/>
              <p:nvPr/>
            </p:nvCxnSpPr>
            <p:spPr>
              <a:xfrm rot="10800000">
                <a:off x="6708575" y="3656250"/>
                <a:ext cx="1080600" cy="0"/>
              </a:xfrm>
              <a:prstGeom prst="straightConnector1">
                <a:avLst/>
              </a:prstGeom>
              <a:noFill/>
              <a:ln w="28575" cap="flat" cmpd="sng">
                <a:solidFill>
                  <a:schemeClr val="accent1"/>
                </a:solidFill>
                <a:prstDash val="solid"/>
                <a:round/>
                <a:headEnd type="none" w="med" len="med"/>
                <a:tailEnd type="triangle" w="med" len="med"/>
              </a:ln>
            </p:spPr>
          </p:cxnSp>
          <p:sp>
            <p:nvSpPr>
              <p:cNvPr id="216" name="Google Shape;216;p25"/>
              <p:cNvSpPr txBox="1"/>
              <p:nvPr/>
            </p:nvSpPr>
            <p:spPr>
              <a:xfrm>
                <a:off x="7024660" y="3369400"/>
                <a:ext cx="4923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3</a:t>
                </a:r>
                <a:endParaRPr sz="1100"/>
              </a:p>
            </p:txBody>
          </p:sp>
        </p:grpSp>
        <p:grpSp>
          <p:nvGrpSpPr>
            <p:cNvPr id="217" name="Google Shape;217;p25"/>
            <p:cNvGrpSpPr/>
            <p:nvPr/>
          </p:nvGrpSpPr>
          <p:grpSpPr>
            <a:xfrm>
              <a:off x="5591601" y="2184225"/>
              <a:ext cx="2752124" cy="1379125"/>
              <a:chOff x="5591601" y="2184225"/>
              <a:chExt cx="2752124" cy="1379125"/>
            </a:xfrm>
          </p:grpSpPr>
          <p:grpSp>
            <p:nvGrpSpPr>
              <p:cNvPr id="218" name="Google Shape;218;p25"/>
              <p:cNvGrpSpPr/>
              <p:nvPr/>
            </p:nvGrpSpPr>
            <p:grpSpPr>
              <a:xfrm>
                <a:off x="5591601" y="2184225"/>
                <a:ext cx="994574" cy="1358700"/>
                <a:chOff x="5591601" y="2184225"/>
                <a:chExt cx="994574" cy="1358700"/>
              </a:xfrm>
            </p:grpSpPr>
            <p:cxnSp>
              <p:nvCxnSpPr>
                <p:cNvPr id="219" name="Google Shape;219;p25"/>
                <p:cNvCxnSpPr/>
                <p:nvPr/>
              </p:nvCxnSpPr>
              <p:spPr>
                <a:xfrm>
                  <a:off x="6153275" y="2184225"/>
                  <a:ext cx="0" cy="1358700"/>
                </a:xfrm>
                <a:prstGeom prst="straightConnector1">
                  <a:avLst/>
                </a:prstGeom>
                <a:noFill/>
                <a:ln w="28575" cap="flat" cmpd="sng">
                  <a:solidFill>
                    <a:srgbClr val="C8102E"/>
                  </a:solidFill>
                  <a:prstDash val="solid"/>
                  <a:round/>
                  <a:headEnd type="none" w="med" len="med"/>
                  <a:tailEnd type="triangle" w="med" len="med"/>
                </a:ln>
              </p:spPr>
            </p:cxnSp>
            <p:sp>
              <p:nvSpPr>
                <p:cNvPr id="220" name="Google Shape;220;p25"/>
                <p:cNvSpPr txBox="1"/>
                <p:nvPr/>
              </p:nvSpPr>
              <p:spPr>
                <a:xfrm>
                  <a:off x="5591601" y="2516550"/>
                  <a:ext cx="6474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3</a:t>
                  </a:r>
                  <a:endParaRPr sz="1100"/>
                </a:p>
              </p:txBody>
            </p:sp>
            <p:cxnSp>
              <p:nvCxnSpPr>
                <p:cNvPr id="221" name="Google Shape;221;p25"/>
                <p:cNvCxnSpPr/>
                <p:nvPr/>
              </p:nvCxnSpPr>
              <p:spPr>
                <a:xfrm>
                  <a:off x="6153275" y="2203600"/>
                  <a:ext cx="432900" cy="0"/>
                </a:xfrm>
                <a:prstGeom prst="straightConnector1">
                  <a:avLst/>
                </a:prstGeom>
                <a:noFill/>
                <a:ln w="28575" cap="flat" cmpd="sng">
                  <a:solidFill>
                    <a:srgbClr val="C8102E"/>
                  </a:solidFill>
                  <a:prstDash val="solid"/>
                  <a:round/>
                  <a:headEnd type="none" w="med" len="med"/>
                  <a:tailEnd type="none" w="med" len="med"/>
                </a:ln>
              </p:spPr>
            </p:cxnSp>
          </p:grpSp>
          <p:grpSp>
            <p:nvGrpSpPr>
              <p:cNvPr id="222" name="Google Shape;222;p25"/>
              <p:cNvGrpSpPr/>
              <p:nvPr/>
            </p:nvGrpSpPr>
            <p:grpSpPr>
              <a:xfrm>
                <a:off x="7613825" y="2195650"/>
                <a:ext cx="729900" cy="1367700"/>
                <a:chOff x="7933775" y="1932575"/>
                <a:chExt cx="729900" cy="1367700"/>
              </a:xfrm>
            </p:grpSpPr>
            <p:sp>
              <p:nvSpPr>
                <p:cNvPr id="223" name="Google Shape;223;p25"/>
                <p:cNvSpPr txBox="1"/>
                <p:nvPr/>
              </p:nvSpPr>
              <p:spPr>
                <a:xfrm>
                  <a:off x="7933775" y="2278625"/>
                  <a:ext cx="7299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3</a:t>
                  </a:r>
                  <a:endParaRPr sz="1100"/>
                </a:p>
              </p:txBody>
            </p:sp>
            <p:cxnSp>
              <p:nvCxnSpPr>
                <p:cNvPr id="224" name="Google Shape;224;p25"/>
                <p:cNvCxnSpPr/>
                <p:nvPr/>
              </p:nvCxnSpPr>
              <p:spPr>
                <a:xfrm>
                  <a:off x="8513775" y="1932575"/>
                  <a:ext cx="0" cy="1367700"/>
                </a:xfrm>
                <a:prstGeom prst="straightConnector1">
                  <a:avLst/>
                </a:prstGeom>
                <a:noFill/>
                <a:ln w="28575" cap="flat" cmpd="sng">
                  <a:solidFill>
                    <a:srgbClr val="C8102E"/>
                  </a:solidFill>
                  <a:prstDash val="solid"/>
                  <a:round/>
                  <a:headEnd type="none" w="med" len="med"/>
                  <a:tailEnd type="triangle" w="med" len="med"/>
                </a:ln>
              </p:spPr>
            </p:cxnSp>
            <p:cxnSp>
              <p:nvCxnSpPr>
                <p:cNvPr id="225" name="Google Shape;225;p25"/>
                <p:cNvCxnSpPr/>
                <p:nvPr/>
              </p:nvCxnSpPr>
              <p:spPr>
                <a:xfrm rot="10800000">
                  <a:off x="8257325" y="1937625"/>
                  <a:ext cx="268200" cy="0"/>
                </a:xfrm>
                <a:prstGeom prst="straightConnector1">
                  <a:avLst/>
                </a:prstGeom>
                <a:noFill/>
                <a:ln w="28575" cap="flat" cmpd="sng">
                  <a:solidFill>
                    <a:srgbClr val="C8102E"/>
                  </a:solidFill>
                  <a:prstDash val="solid"/>
                  <a:round/>
                  <a:headEnd type="none" w="med" len="med"/>
                  <a:tailEnd type="none" w="med" len="med"/>
                </a:ln>
              </p:spPr>
            </p:cxnSp>
          </p:grpSp>
        </p:grpSp>
      </p:grpSp>
      <p:grpSp>
        <p:nvGrpSpPr>
          <p:cNvPr id="226" name="Google Shape;226;p25"/>
          <p:cNvGrpSpPr/>
          <p:nvPr/>
        </p:nvGrpSpPr>
        <p:grpSpPr>
          <a:xfrm>
            <a:off x="5591600" y="2975313"/>
            <a:ext cx="2752125" cy="1262288"/>
            <a:chOff x="5591600" y="2975313"/>
            <a:chExt cx="2752125" cy="1262288"/>
          </a:xfrm>
        </p:grpSpPr>
        <p:grpSp>
          <p:nvGrpSpPr>
            <p:cNvPr id="227" name="Google Shape;227;p25"/>
            <p:cNvGrpSpPr/>
            <p:nvPr/>
          </p:nvGrpSpPr>
          <p:grpSpPr>
            <a:xfrm>
              <a:off x="6553561" y="3905500"/>
              <a:ext cx="1390636" cy="332100"/>
              <a:chOff x="6747375" y="3805900"/>
              <a:chExt cx="1003200" cy="332100"/>
            </a:xfrm>
          </p:grpSpPr>
          <p:cxnSp>
            <p:nvCxnSpPr>
              <p:cNvPr id="228" name="Google Shape;228;p25"/>
              <p:cNvCxnSpPr/>
              <p:nvPr/>
            </p:nvCxnSpPr>
            <p:spPr>
              <a:xfrm>
                <a:off x="6747375" y="4094100"/>
                <a:ext cx="1003200" cy="0"/>
              </a:xfrm>
              <a:prstGeom prst="straightConnector1">
                <a:avLst/>
              </a:prstGeom>
              <a:noFill/>
              <a:ln w="28575" cap="flat" cmpd="sng">
                <a:solidFill>
                  <a:schemeClr val="accent1"/>
                </a:solidFill>
                <a:prstDash val="solid"/>
                <a:round/>
                <a:headEnd type="none" w="med" len="med"/>
                <a:tailEnd type="triangle" w="med" len="med"/>
              </a:ln>
            </p:spPr>
          </p:cxnSp>
          <p:sp>
            <p:nvSpPr>
              <p:cNvPr id="229" name="Google Shape;229;p25"/>
              <p:cNvSpPr txBox="1"/>
              <p:nvPr/>
            </p:nvSpPr>
            <p:spPr>
              <a:xfrm>
                <a:off x="7034175" y="3805900"/>
                <a:ext cx="4296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5</a:t>
                </a:r>
                <a:endParaRPr sz="1100"/>
              </a:p>
            </p:txBody>
          </p:sp>
        </p:grpSp>
        <p:sp>
          <p:nvSpPr>
            <p:cNvPr id="230" name="Google Shape;230;p25"/>
            <p:cNvSpPr txBox="1"/>
            <p:nvPr/>
          </p:nvSpPr>
          <p:spPr>
            <a:xfrm>
              <a:off x="7613825" y="2975313"/>
              <a:ext cx="7299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5</a:t>
              </a:r>
              <a:endParaRPr sz="1100"/>
            </a:p>
          </p:txBody>
        </p:sp>
        <p:sp>
          <p:nvSpPr>
            <p:cNvPr id="231" name="Google Shape;231;p25"/>
            <p:cNvSpPr txBox="1"/>
            <p:nvPr/>
          </p:nvSpPr>
          <p:spPr>
            <a:xfrm>
              <a:off x="5591600" y="2975325"/>
              <a:ext cx="7299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5</a:t>
              </a:r>
              <a:endParaRPr sz="1100"/>
            </a:p>
          </p:txBody>
        </p:sp>
      </p:grpSp>
      <p:grpSp>
        <p:nvGrpSpPr>
          <p:cNvPr id="232" name="Google Shape;232;p25"/>
          <p:cNvGrpSpPr/>
          <p:nvPr/>
        </p:nvGrpSpPr>
        <p:grpSpPr>
          <a:xfrm>
            <a:off x="5591600" y="2741900"/>
            <a:ext cx="877525" cy="1758400"/>
            <a:chOff x="5591600" y="2741900"/>
            <a:chExt cx="877525" cy="1758400"/>
          </a:xfrm>
        </p:grpSpPr>
        <p:sp>
          <p:nvSpPr>
            <p:cNvPr id="233" name="Google Shape;233;p25"/>
            <p:cNvSpPr txBox="1"/>
            <p:nvPr/>
          </p:nvSpPr>
          <p:spPr>
            <a:xfrm>
              <a:off x="5739225" y="4168200"/>
              <a:ext cx="7299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4</a:t>
              </a:r>
              <a:endParaRPr sz="1100"/>
            </a:p>
          </p:txBody>
        </p:sp>
        <p:sp>
          <p:nvSpPr>
            <p:cNvPr id="234" name="Google Shape;234;p25"/>
            <p:cNvSpPr txBox="1"/>
            <p:nvPr/>
          </p:nvSpPr>
          <p:spPr>
            <a:xfrm>
              <a:off x="5591600" y="2741900"/>
              <a:ext cx="7299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Step 4</a:t>
              </a:r>
              <a:endParaRPr sz="1100"/>
            </a:p>
          </p:txBody>
        </p:sp>
      </p:grpSp>
      <p:grpSp>
        <p:nvGrpSpPr>
          <p:cNvPr id="235" name="Google Shape;235;p25"/>
          <p:cNvGrpSpPr/>
          <p:nvPr/>
        </p:nvGrpSpPr>
        <p:grpSpPr>
          <a:xfrm>
            <a:off x="3032950" y="3988875"/>
            <a:ext cx="2044775" cy="332150"/>
            <a:chOff x="6011725" y="1363900"/>
            <a:chExt cx="2044775" cy="332150"/>
          </a:xfrm>
        </p:grpSpPr>
        <p:cxnSp>
          <p:nvCxnSpPr>
            <p:cNvPr id="236" name="Google Shape;236;p25"/>
            <p:cNvCxnSpPr/>
            <p:nvPr/>
          </p:nvCxnSpPr>
          <p:spPr>
            <a:xfrm>
              <a:off x="6064525" y="1696050"/>
              <a:ext cx="729900" cy="0"/>
            </a:xfrm>
            <a:prstGeom prst="straightConnector1">
              <a:avLst/>
            </a:prstGeom>
            <a:noFill/>
            <a:ln w="28575" cap="flat" cmpd="sng">
              <a:solidFill>
                <a:schemeClr val="accent1"/>
              </a:solidFill>
              <a:prstDash val="solid"/>
              <a:round/>
              <a:headEnd type="none" w="med" len="med"/>
              <a:tailEnd type="triangle" w="med" len="med"/>
            </a:ln>
          </p:spPr>
        </p:cxnSp>
        <p:cxnSp>
          <p:nvCxnSpPr>
            <p:cNvPr id="237" name="Google Shape;237;p25"/>
            <p:cNvCxnSpPr/>
            <p:nvPr/>
          </p:nvCxnSpPr>
          <p:spPr>
            <a:xfrm>
              <a:off x="7273800" y="1696050"/>
              <a:ext cx="729900" cy="0"/>
            </a:xfrm>
            <a:prstGeom prst="straightConnector1">
              <a:avLst/>
            </a:prstGeom>
            <a:noFill/>
            <a:ln w="28575" cap="flat" cmpd="sng">
              <a:solidFill>
                <a:srgbClr val="C8102E"/>
              </a:solidFill>
              <a:prstDash val="solid"/>
              <a:round/>
              <a:headEnd type="none" w="med" len="med"/>
              <a:tailEnd type="triangle" w="med" len="med"/>
            </a:ln>
          </p:spPr>
        </p:cxnSp>
        <p:sp>
          <p:nvSpPr>
            <p:cNvPr id="238" name="Google Shape;238;p25"/>
            <p:cNvSpPr txBox="1"/>
            <p:nvPr/>
          </p:nvSpPr>
          <p:spPr>
            <a:xfrm>
              <a:off x="6011725" y="1363900"/>
              <a:ext cx="8355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Datapath</a:t>
              </a:r>
              <a:endParaRPr sz="1200"/>
            </a:p>
          </p:txBody>
        </p:sp>
        <p:sp>
          <p:nvSpPr>
            <p:cNvPr id="239" name="Google Shape;239;p25"/>
            <p:cNvSpPr txBox="1"/>
            <p:nvPr/>
          </p:nvSpPr>
          <p:spPr>
            <a:xfrm>
              <a:off x="7221000" y="1363900"/>
              <a:ext cx="835500" cy="3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Control</a:t>
              </a:r>
              <a:endParaRPr sz="1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6"/>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245" name="Google Shape;245;p26"/>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Neural Network with Host</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246" name="Google Shape;246;p26"/>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247" name="Google Shape;247;p26"/>
          <p:cNvSpPr/>
          <p:nvPr/>
        </p:nvSpPr>
        <p:spPr>
          <a:xfrm>
            <a:off x="604450" y="1177900"/>
            <a:ext cx="5198400" cy="3059700"/>
          </a:xfrm>
          <a:prstGeom prst="rect">
            <a:avLst/>
          </a:prstGeom>
          <a:noFill/>
          <a:ln>
            <a:noFill/>
          </a:ln>
        </p:spPr>
        <p:txBody>
          <a:bodyPr spcFirstLastPara="1" wrap="square" lIns="91425" tIns="45700" rIns="91425" bIns="45700" anchor="t" anchorCtr="0">
            <a:noAutofit/>
          </a:bodyPr>
          <a:lstStyle/>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Run baseline code on SmartSSD device WITHOUT FPGA</a:t>
            </a:r>
            <a:endParaRPr sz="1300">
              <a:solidFill>
                <a:schemeClr val="dk1"/>
              </a:solidFill>
              <a:latin typeface="Merriweather Light"/>
              <a:ea typeface="Merriweather Light"/>
              <a:cs typeface="Merriweather Light"/>
              <a:sym typeface="Merriweather Light"/>
            </a:endParaRPr>
          </a:p>
          <a:p>
            <a:pPr marL="0" marR="0" lvl="0" indent="0" algn="l" rtl="0">
              <a:lnSpc>
                <a:spcPct val="150000"/>
              </a:lnSpc>
              <a:spcBef>
                <a:spcPts val="0"/>
              </a:spcBef>
              <a:spcAft>
                <a:spcPts val="0"/>
              </a:spcAft>
              <a:buNone/>
            </a:pPr>
            <a:endParaRPr sz="1300">
              <a:solidFill>
                <a:schemeClr val="dk1"/>
              </a:solidFill>
              <a:latin typeface="Merriweather Light"/>
              <a:ea typeface="Merriweather Light"/>
              <a:cs typeface="Merriweather Light"/>
              <a:sym typeface="Merriweather Light"/>
            </a:endParaRPr>
          </a:p>
          <a:p>
            <a:pPr marL="457200" lvl="0" indent="-311150" algn="l" rtl="0">
              <a:lnSpc>
                <a:spcPct val="150000"/>
              </a:lnSpc>
              <a:spcBef>
                <a:spcPts val="0"/>
              </a:spcBef>
              <a:spcAft>
                <a:spcPts val="0"/>
              </a:spcAft>
              <a:buClr>
                <a:schemeClr val="dk1"/>
              </a:buClr>
              <a:buSzPts val="1300"/>
              <a:buFont typeface="Merriweather Light"/>
              <a:buChar char="●"/>
            </a:pPr>
            <a:r>
              <a:rPr lang="en-US" sz="1300" b="1">
                <a:solidFill>
                  <a:schemeClr val="dk1"/>
                </a:solidFill>
                <a:latin typeface="Merriweather"/>
                <a:ea typeface="Merriweather"/>
                <a:cs typeface="Merriweather"/>
                <a:sym typeface="Merriweather"/>
              </a:rPr>
              <a:t>Majority of time spent on data movement</a:t>
            </a:r>
            <a:endParaRPr sz="1300">
              <a:solidFill>
                <a:schemeClr val="dk1"/>
              </a:solidFill>
              <a:latin typeface="Merriweather Light"/>
              <a:ea typeface="Merriweather Light"/>
              <a:cs typeface="Merriweather Light"/>
              <a:sym typeface="Merriweather Light"/>
            </a:endParaRPr>
          </a:p>
          <a:p>
            <a:pPr marL="91440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Reading takes majority of time: 0.459 seconds</a:t>
            </a:r>
            <a:endParaRPr sz="1300">
              <a:solidFill>
                <a:schemeClr val="dk1"/>
              </a:solidFill>
              <a:latin typeface="Merriweather Light"/>
              <a:ea typeface="Merriweather Light"/>
              <a:cs typeface="Merriweather Light"/>
              <a:sym typeface="Merriweather Light"/>
            </a:endParaRPr>
          </a:p>
          <a:p>
            <a:pPr marL="91440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Writing data has minimal overhead: 0.002 seconds</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Computing FP operations takes 0.195 seconds</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A single inference for a low-res test image takes 0.672 seconds</a:t>
            </a:r>
            <a:endParaRPr sz="1300">
              <a:solidFill>
                <a:schemeClr val="dk1"/>
              </a:solidFill>
              <a:latin typeface="Merriweather Light"/>
              <a:ea typeface="Merriweather Light"/>
              <a:cs typeface="Merriweather Light"/>
              <a:sym typeface="Merriweather Light"/>
            </a:endParaRPr>
          </a:p>
          <a:p>
            <a:pPr marL="0" marR="0" lvl="0" indent="0" algn="l" rtl="0">
              <a:lnSpc>
                <a:spcPct val="150000"/>
              </a:lnSpc>
              <a:spcBef>
                <a:spcPts val="0"/>
              </a:spcBef>
              <a:spcAft>
                <a:spcPts val="0"/>
              </a:spcAft>
              <a:buNone/>
            </a:pP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rgbClr val="C8102E"/>
              </a:buClr>
              <a:buSzPts val="1300"/>
              <a:buFont typeface="Merriweather Light"/>
              <a:buChar char="●"/>
            </a:pPr>
            <a:r>
              <a:rPr lang="en-US" sz="1300">
                <a:solidFill>
                  <a:srgbClr val="C8102E"/>
                </a:solidFill>
                <a:latin typeface="Merriweather Light"/>
                <a:ea typeface="Merriweather Light"/>
                <a:cs typeface="Merriweather Light"/>
                <a:sym typeface="Merriweather Light"/>
              </a:rPr>
              <a:t>How can we reduce data movement with SmartSSD? </a:t>
            </a:r>
            <a:endParaRPr sz="1300">
              <a:solidFill>
                <a:srgbClr val="C8102E"/>
              </a:solidFill>
              <a:latin typeface="Merriweather Light"/>
              <a:ea typeface="Merriweather Light"/>
              <a:cs typeface="Merriweather Light"/>
              <a:sym typeface="Merriweather Light"/>
            </a:endParaRPr>
          </a:p>
        </p:txBody>
      </p:sp>
      <p:pic>
        <p:nvPicPr>
          <p:cNvPr id="248" name="Google Shape;248;p26"/>
          <p:cNvPicPr preferRelativeResize="0"/>
          <p:nvPr/>
        </p:nvPicPr>
        <p:blipFill rotWithShape="1">
          <a:blip r:embed="rId3">
            <a:alphaModFix/>
          </a:blip>
          <a:srcRect t="5374"/>
          <a:stretch/>
        </p:blipFill>
        <p:spPr>
          <a:xfrm>
            <a:off x="5957975" y="1234525"/>
            <a:ext cx="2960100" cy="3187775"/>
          </a:xfrm>
          <a:prstGeom prst="rect">
            <a:avLst/>
          </a:prstGeom>
          <a:noFill/>
          <a:ln>
            <a:noFill/>
          </a:ln>
        </p:spPr>
      </p:pic>
      <p:sp>
        <p:nvSpPr>
          <p:cNvPr id="249" name="Google Shape;249;p26"/>
          <p:cNvSpPr/>
          <p:nvPr/>
        </p:nvSpPr>
        <p:spPr>
          <a:xfrm>
            <a:off x="5902600" y="1434325"/>
            <a:ext cx="3015600" cy="558600"/>
          </a:xfrm>
          <a:prstGeom prst="roundRect">
            <a:avLst>
              <a:gd name="adj" fmla="val 16667"/>
            </a:avLst>
          </a:prstGeom>
          <a:noFill/>
          <a:ln w="9525" cap="flat" cmpd="sng">
            <a:solidFill>
              <a:srgbClr val="C810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255" name="Google Shape;255;p27"/>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Convolution Kernel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256" name="Google Shape;256;p27"/>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257" name="Google Shape;257;p27"/>
          <p:cNvSpPr/>
          <p:nvPr/>
        </p:nvSpPr>
        <p:spPr>
          <a:xfrm>
            <a:off x="604450" y="1177900"/>
            <a:ext cx="8183100" cy="30597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Created separate class for Layer 2 Convolution</a:t>
            </a:r>
            <a:endParaRPr sz="1500">
              <a:solidFill>
                <a:schemeClr val="dk1"/>
              </a:solidFill>
              <a:latin typeface="Merriweather Light"/>
              <a:ea typeface="Merriweather Light"/>
              <a:cs typeface="Merriweather Light"/>
              <a:sym typeface="Merriweather Light"/>
            </a:endParaRPr>
          </a:p>
          <a:p>
            <a:pPr marL="91440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Enabled changes to Layer 2 while keeping rest of code same</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Convolve operation moved to independent function</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Called within the 3 level nested for loop</a:t>
            </a:r>
            <a:endParaRPr sz="1500">
              <a:solidFill>
                <a:schemeClr val="dk1"/>
              </a:solidFill>
              <a:latin typeface="Merriweather Light"/>
              <a:ea typeface="Merriweather Light"/>
              <a:cs typeface="Merriweather Light"/>
              <a:sym typeface="Merriweather Light"/>
            </a:endParaRPr>
          </a:p>
          <a:p>
            <a:pPr marL="457200" marR="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Created function for single point convolution</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Flattened 3D and 4D arrays into 1D arrays for synthesis and interfacing</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800 loop iterations to operate in kernel per call</a:t>
            </a:r>
            <a:endParaRPr sz="1500">
              <a:solidFill>
                <a:schemeClr val="dk1"/>
              </a:solidFill>
              <a:latin typeface="Merriweather Light"/>
              <a:ea typeface="Merriweather Light"/>
              <a:cs typeface="Merriweather Light"/>
              <a:sym typeface="Merriweather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263" name="Google Shape;263;p28"/>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Convolution Kernel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264" name="Google Shape;264;p28"/>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pic>
        <p:nvPicPr>
          <p:cNvPr id="265" name="Google Shape;265;p28"/>
          <p:cNvPicPr preferRelativeResize="0"/>
          <p:nvPr/>
        </p:nvPicPr>
        <p:blipFill>
          <a:blip r:embed="rId3">
            <a:alphaModFix/>
          </a:blip>
          <a:stretch>
            <a:fillRect/>
          </a:stretch>
        </p:blipFill>
        <p:spPr>
          <a:xfrm>
            <a:off x="910900" y="1234525"/>
            <a:ext cx="6987026" cy="2988050"/>
          </a:xfrm>
          <a:prstGeom prst="rect">
            <a:avLst/>
          </a:prstGeom>
          <a:noFill/>
          <a:ln>
            <a:noFill/>
          </a:ln>
        </p:spPr>
      </p:pic>
      <p:sp>
        <p:nvSpPr>
          <p:cNvPr id="266" name="Google Shape;266;p28"/>
          <p:cNvSpPr txBox="1"/>
          <p:nvPr/>
        </p:nvSpPr>
        <p:spPr>
          <a:xfrm>
            <a:off x="3009838" y="4270650"/>
            <a:ext cx="2890200" cy="23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t>Layer 2 Convolution Function</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9"/>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272" name="Google Shape;272;p29"/>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Convolution Kernel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273" name="Google Shape;273;p29"/>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pic>
        <p:nvPicPr>
          <p:cNvPr id="274" name="Google Shape;274;p29"/>
          <p:cNvPicPr preferRelativeResize="0"/>
          <p:nvPr/>
        </p:nvPicPr>
        <p:blipFill>
          <a:blip r:embed="rId3">
            <a:alphaModFix/>
          </a:blip>
          <a:stretch>
            <a:fillRect/>
          </a:stretch>
        </p:blipFill>
        <p:spPr>
          <a:xfrm>
            <a:off x="631213" y="1337100"/>
            <a:ext cx="7517549" cy="2843875"/>
          </a:xfrm>
          <a:prstGeom prst="rect">
            <a:avLst/>
          </a:prstGeom>
          <a:noFill/>
          <a:ln>
            <a:noFill/>
          </a:ln>
        </p:spPr>
      </p:pic>
      <p:sp>
        <p:nvSpPr>
          <p:cNvPr id="275" name="Google Shape;275;p29"/>
          <p:cNvSpPr txBox="1"/>
          <p:nvPr/>
        </p:nvSpPr>
        <p:spPr>
          <a:xfrm>
            <a:off x="2966575" y="4203375"/>
            <a:ext cx="3479700" cy="23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t>Single Point Convolution Function, Target Kernel</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281" name="Google Shape;281;p30"/>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SmartSSD Application</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282" name="Google Shape;282;p30"/>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283" name="Google Shape;283;p30"/>
          <p:cNvSpPr/>
          <p:nvPr/>
        </p:nvSpPr>
        <p:spPr>
          <a:xfrm>
            <a:off x="604450" y="1234525"/>
            <a:ext cx="4678500" cy="29223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1200">
              <a:solidFill>
                <a:schemeClr val="dk1"/>
              </a:solidFill>
              <a:latin typeface="Merriweather Light"/>
              <a:ea typeface="Merriweather Light"/>
              <a:cs typeface="Merriweather Light"/>
              <a:sym typeface="Merriweather Light"/>
            </a:endParaRPr>
          </a:p>
          <a:p>
            <a:pPr marL="457200" marR="0" lvl="0" indent="0" algn="l" rtl="0">
              <a:lnSpc>
                <a:spcPct val="150000"/>
              </a:lnSpc>
              <a:spcBef>
                <a:spcPts val="0"/>
              </a:spcBef>
              <a:spcAft>
                <a:spcPts val="0"/>
              </a:spcAft>
              <a:buNone/>
            </a:pPr>
            <a:endParaRPr sz="1200">
              <a:solidFill>
                <a:schemeClr val="dk1"/>
              </a:solidFill>
              <a:latin typeface="Merriweather Light"/>
              <a:ea typeface="Merriweather Light"/>
              <a:cs typeface="Merriweather Light"/>
              <a:sym typeface="Merriweather Light"/>
            </a:endParaRPr>
          </a:p>
          <a:p>
            <a:pPr marL="457200" marR="0" lvl="0"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Created Host code for Peer to Peer memory transactions between Host/SSD and SSD/FPGA</a:t>
            </a:r>
            <a:endParaRPr sz="1200">
              <a:solidFill>
                <a:schemeClr val="dk1"/>
              </a:solidFill>
              <a:latin typeface="Merriweather Light"/>
              <a:ea typeface="Merriweather Light"/>
              <a:cs typeface="Merriweather Light"/>
              <a:sym typeface="Merriweather Light"/>
            </a:endParaRPr>
          </a:p>
          <a:p>
            <a:pPr marL="457200" marR="0" lvl="0"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Synthesized Kernel code to run on SmartSSD FPGA</a:t>
            </a:r>
            <a:endParaRPr sz="1200">
              <a:solidFill>
                <a:schemeClr val="dk1"/>
              </a:solidFill>
              <a:latin typeface="Merriweather Light"/>
              <a:ea typeface="Merriweather Light"/>
              <a:cs typeface="Merriweather Light"/>
              <a:sym typeface="Merriweather Light"/>
            </a:endParaRPr>
          </a:p>
          <a:p>
            <a:pPr marL="0" marR="0" lvl="0" indent="0" algn="l" rtl="0">
              <a:lnSpc>
                <a:spcPct val="150000"/>
              </a:lnSpc>
              <a:spcBef>
                <a:spcPts val="0"/>
              </a:spcBef>
              <a:spcAft>
                <a:spcPts val="0"/>
              </a:spcAft>
              <a:buNone/>
            </a:pPr>
            <a:endParaRPr sz="1200">
              <a:solidFill>
                <a:schemeClr val="dk1"/>
              </a:solidFill>
              <a:latin typeface="Merriweather Light"/>
              <a:ea typeface="Merriweather Light"/>
              <a:cs typeface="Merriweather Light"/>
              <a:sym typeface="Merriweather Light"/>
            </a:endParaRPr>
          </a:p>
          <a:p>
            <a:pPr marL="457200" marR="0" lvl="0"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Verified expected kernel output of convolution point</a:t>
            </a:r>
            <a:endParaRPr sz="1200">
              <a:solidFill>
                <a:schemeClr val="dk1"/>
              </a:solidFill>
              <a:latin typeface="Merriweather Light"/>
              <a:ea typeface="Merriweather Light"/>
              <a:cs typeface="Merriweather Light"/>
              <a:sym typeface="Merriweather Light"/>
            </a:endParaRPr>
          </a:p>
          <a:p>
            <a:pPr marL="457200" marR="0" lvl="0"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Collected timing metrics with </a:t>
            </a:r>
            <a:r>
              <a:rPr lang="en-US" sz="1200" b="1">
                <a:solidFill>
                  <a:schemeClr val="dk1"/>
                </a:solidFill>
                <a:latin typeface="Merriweather"/>
                <a:ea typeface="Merriweather"/>
                <a:cs typeface="Merriweather"/>
                <a:sym typeface="Merriweather"/>
              </a:rPr>
              <a:t>chrono</a:t>
            </a:r>
            <a:r>
              <a:rPr lang="en-US" sz="1200">
                <a:solidFill>
                  <a:schemeClr val="dk1"/>
                </a:solidFill>
                <a:latin typeface="Merriweather Light"/>
                <a:ea typeface="Merriweather Light"/>
                <a:cs typeface="Merriweather Light"/>
                <a:sym typeface="Merriweather Light"/>
              </a:rPr>
              <a:t> C++ library</a:t>
            </a:r>
            <a:endParaRPr sz="1200">
              <a:solidFill>
                <a:schemeClr val="dk1"/>
              </a:solidFill>
              <a:latin typeface="Merriweather Light"/>
              <a:ea typeface="Merriweather Light"/>
              <a:cs typeface="Merriweather Light"/>
              <a:sym typeface="Merriweather Light"/>
            </a:endParaRPr>
          </a:p>
          <a:p>
            <a:pPr marL="914400" marR="0" lvl="1"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Inconsistent results for individual read/compute/write operations</a:t>
            </a:r>
            <a:endParaRPr sz="1200">
              <a:solidFill>
                <a:schemeClr val="dk1"/>
              </a:solidFill>
              <a:latin typeface="Merriweather Light"/>
              <a:ea typeface="Merriweather Light"/>
              <a:cs typeface="Merriweather Light"/>
              <a:sym typeface="Merriweather Light"/>
            </a:endParaRPr>
          </a:p>
          <a:p>
            <a:pPr marL="0" marR="0" lvl="0" indent="0" algn="l" rtl="0">
              <a:lnSpc>
                <a:spcPct val="150000"/>
              </a:lnSpc>
              <a:spcBef>
                <a:spcPts val="0"/>
              </a:spcBef>
              <a:spcAft>
                <a:spcPts val="0"/>
              </a:spcAft>
              <a:buNone/>
            </a:pPr>
            <a:endParaRPr sz="1200">
              <a:solidFill>
                <a:schemeClr val="dk1"/>
              </a:solidFill>
              <a:latin typeface="Merriweather Light"/>
              <a:ea typeface="Merriweather Light"/>
              <a:cs typeface="Merriweather Light"/>
              <a:sym typeface="Merriweather Light"/>
            </a:endParaRPr>
          </a:p>
        </p:txBody>
      </p:sp>
      <p:grpSp>
        <p:nvGrpSpPr>
          <p:cNvPr id="284" name="Google Shape;284;p30"/>
          <p:cNvGrpSpPr/>
          <p:nvPr/>
        </p:nvGrpSpPr>
        <p:grpSpPr>
          <a:xfrm>
            <a:off x="5394199" y="1851664"/>
            <a:ext cx="3570894" cy="2050703"/>
            <a:chOff x="5336400" y="1681412"/>
            <a:chExt cx="4104475" cy="2218175"/>
          </a:xfrm>
        </p:grpSpPr>
        <p:pic>
          <p:nvPicPr>
            <p:cNvPr id="285" name="Google Shape;285;p30"/>
            <p:cNvPicPr preferRelativeResize="0"/>
            <p:nvPr/>
          </p:nvPicPr>
          <p:blipFill>
            <a:blip r:embed="rId3">
              <a:alphaModFix/>
            </a:blip>
            <a:stretch>
              <a:fillRect/>
            </a:stretch>
          </p:blipFill>
          <p:spPr>
            <a:xfrm>
              <a:off x="5336400" y="1681412"/>
              <a:ext cx="4104475" cy="1985075"/>
            </a:xfrm>
            <a:prstGeom prst="rect">
              <a:avLst/>
            </a:prstGeom>
            <a:noFill/>
            <a:ln>
              <a:noFill/>
            </a:ln>
          </p:spPr>
        </p:pic>
        <p:sp>
          <p:nvSpPr>
            <p:cNvPr id="286" name="Google Shape;286;p30"/>
            <p:cNvSpPr txBox="1"/>
            <p:nvPr/>
          </p:nvSpPr>
          <p:spPr>
            <a:xfrm>
              <a:off x="5895825" y="3666488"/>
              <a:ext cx="2890200" cy="23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t>SmartSSD Architecture [5]</a:t>
              </a:r>
              <a:endParaRPr sz="90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292" name="Google Shape;292;p31"/>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SmartSSD Optimization</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293" name="Google Shape;293;p31"/>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294" name="Google Shape;294;p31"/>
          <p:cNvSpPr/>
          <p:nvPr/>
        </p:nvSpPr>
        <p:spPr>
          <a:xfrm>
            <a:off x="604450" y="1182700"/>
            <a:ext cx="7182900" cy="3351900"/>
          </a:xfrm>
          <a:prstGeom prst="rect">
            <a:avLst/>
          </a:prstGeom>
          <a:noFill/>
          <a:ln>
            <a:noFill/>
          </a:ln>
        </p:spPr>
        <p:txBody>
          <a:bodyPr spcFirstLastPara="1" wrap="square" lIns="91425" tIns="45700" rIns="91425" bIns="45700" anchor="t" anchorCtr="0">
            <a:noAutofit/>
          </a:bodyPr>
          <a:lstStyle/>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Problem</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Latency of FPGA kernel extremely slow</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Memory transactions limited by 512 Byte minimum read/write size</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Read/Write transactions not utilizing high bandwidth</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Solution</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Reduce amount of empty data read/write due to minimum block size to increase data bandwidth</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Reduce Kernel latency by adding parallelization of single point</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Compute multiple points in 1 kernel call to increase data bandwidth</a:t>
            </a:r>
            <a:endParaRPr sz="1300">
              <a:solidFill>
                <a:schemeClr val="dk1"/>
              </a:solidFill>
              <a:latin typeface="Merriweather Light"/>
              <a:ea typeface="Merriweather Light"/>
              <a:cs typeface="Merriweather Light"/>
              <a:sym typeface="Merriweather Light"/>
            </a:endParaRPr>
          </a:p>
          <a:p>
            <a:pPr marL="1371600" marR="0" lvl="2"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Less read/write transaction overhead from host</a:t>
            </a:r>
            <a:endParaRPr sz="1300">
              <a:solidFill>
                <a:schemeClr val="dk1"/>
              </a:solidFill>
              <a:latin typeface="Merriweather Light"/>
              <a:ea typeface="Merriweather Light"/>
              <a:cs typeface="Merriweather Light"/>
              <a:sym typeface="Merriweather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300" name="Google Shape;300;p32"/>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SmartSSD Optimization</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301" name="Google Shape;301;p32"/>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302" name="Google Shape;302;p32"/>
          <p:cNvSpPr/>
          <p:nvPr/>
        </p:nvSpPr>
        <p:spPr>
          <a:xfrm>
            <a:off x="604450" y="1182700"/>
            <a:ext cx="7182900" cy="3351900"/>
          </a:xfrm>
          <a:prstGeom prst="rect">
            <a:avLst/>
          </a:prstGeom>
          <a:noFill/>
          <a:ln>
            <a:noFill/>
          </a:ln>
        </p:spPr>
        <p:txBody>
          <a:bodyPr spcFirstLastPara="1" wrap="square" lIns="91425" tIns="45700" rIns="91425" bIns="45700" anchor="t" anchorCtr="0">
            <a:noAutofit/>
          </a:bodyPr>
          <a:lstStyle/>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Kernel Improvements</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Old Kernel: 9107 cycles for 1 point</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Final Kernel: 708,747 cycles for 1024 points, average 692 cycles for 1 point</a:t>
            </a:r>
            <a:endParaRPr sz="1300">
              <a:solidFill>
                <a:schemeClr val="dk1"/>
              </a:solidFill>
              <a:latin typeface="Merriweather Light"/>
              <a:ea typeface="Merriweather Light"/>
              <a:cs typeface="Merriweather Light"/>
              <a:sym typeface="Merriweather Light"/>
            </a:endParaRPr>
          </a:p>
          <a:p>
            <a:pPr marL="1371600" marR="0" lvl="2"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Computes 1024 points per kernel call, loop unrolling with stride 32</a:t>
            </a:r>
            <a:endParaRPr sz="1300">
              <a:solidFill>
                <a:schemeClr val="dk1"/>
              </a:solidFill>
              <a:latin typeface="Merriweather Light"/>
              <a:ea typeface="Merriweather Light"/>
              <a:cs typeface="Merriweather Light"/>
              <a:sym typeface="Merriweather Light"/>
            </a:endParaRPr>
          </a:p>
          <a:p>
            <a:pPr marL="1371600" marR="0" lvl="2"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Average 0.865 cycles per loop iteration with parallelization</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Read Improvements</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Old Host: Reads 4096 Values per point, Only 1602 Used</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Final Host: Reads 1600 Values per point, Fully utilized</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Write Improvements</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Old Host: Writes 1024 Values per point, only 1 Used</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Final Host: Writes 1 value per point, Fully utilized</a:t>
            </a:r>
            <a:endParaRPr sz="1300">
              <a:solidFill>
                <a:schemeClr val="dk1"/>
              </a:solidFill>
              <a:latin typeface="Merriweather Light"/>
              <a:ea typeface="Merriweather Light"/>
              <a:cs typeface="Merriweather Light"/>
              <a:sym typeface="Merriweather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83" name="Google Shape;83;p15"/>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Motivation</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84" name="Google Shape;84;p15"/>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85" name="Google Shape;85;p15"/>
          <p:cNvSpPr/>
          <p:nvPr/>
        </p:nvSpPr>
        <p:spPr>
          <a:xfrm>
            <a:off x="604450" y="1177900"/>
            <a:ext cx="5071200" cy="342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50000"/>
              </a:lnSpc>
              <a:spcBef>
                <a:spcPts val="0"/>
              </a:spcBef>
              <a:spcAft>
                <a:spcPts val="0"/>
              </a:spcAft>
              <a:buClr>
                <a:schemeClr val="dk1"/>
              </a:buClr>
              <a:buSzPts val="1400"/>
              <a:buFont typeface="Merriweather Light"/>
              <a:buChar char="●"/>
            </a:pPr>
            <a:r>
              <a:rPr lang="en-US">
                <a:solidFill>
                  <a:schemeClr val="dk1"/>
                </a:solidFill>
                <a:latin typeface="Merriweather Light"/>
                <a:ea typeface="Merriweather Light"/>
                <a:cs typeface="Merriweather Light"/>
                <a:sym typeface="Merriweather Light"/>
              </a:rPr>
              <a:t>Image detection is a notoriously high-BW ML application. [1]</a:t>
            </a:r>
            <a:endParaRPr>
              <a:solidFill>
                <a:schemeClr val="dk1"/>
              </a:solidFill>
              <a:latin typeface="Merriweather Light"/>
              <a:ea typeface="Merriweather Light"/>
              <a:cs typeface="Merriweather Light"/>
              <a:sym typeface="Merriweather Light"/>
            </a:endParaRPr>
          </a:p>
          <a:p>
            <a:pPr marL="457200" marR="0" lvl="0" indent="-317500" algn="l" rtl="0">
              <a:lnSpc>
                <a:spcPct val="150000"/>
              </a:lnSpc>
              <a:spcBef>
                <a:spcPts val="0"/>
              </a:spcBef>
              <a:spcAft>
                <a:spcPts val="0"/>
              </a:spcAft>
              <a:buClr>
                <a:schemeClr val="dk1"/>
              </a:buClr>
              <a:buSzPts val="1400"/>
              <a:buFont typeface="Merriweather Light"/>
              <a:buChar char="●"/>
            </a:pPr>
            <a:r>
              <a:rPr lang="en-US">
                <a:solidFill>
                  <a:schemeClr val="dk1"/>
                </a:solidFill>
                <a:latin typeface="Merriweather Light"/>
                <a:ea typeface="Merriweather Light"/>
                <a:cs typeface="Merriweather Light"/>
                <a:sym typeface="Merriweather Light"/>
              </a:rPr>
              <a:t>Computational Storage Devices (CSD) bring ML acceleration closer to the necessary storage. [2]</a:t>
            </a:r>
            <a:endParaRPr>
              <a:solidFill>
                <a:schemeClr val="dk1"/>
              </a:solidFill>
              <a:latin typeface="Merriweather Light"/>
              <a:ea typeface="Merriweather Light"/>
              <a:cs typeface="Merriweather Light"/>
              <a:sym typeface="Merriweather Light"/>
            </a:endParaRPr>
          </a:p>
          <a:p>
            <a:pPr marL="457200" marR="0" lvl="0" indent="-317500" algn="l" rtl="0">
              <a:lnSpc>
                <a:spcPct val="150000"/>
              </a:lnSpc>
              <a:spcBef>
                <a:spcPts val="0"/>
              </a:spcBef>
              <a:spcAft>
                <a:spcPts val="0"/>
              </a:spcAft>
              <a:buClr>
                <a:schemeClr val="dk1"/>
              </a:buClr>
              <a:buSzPts val="1400"/>
              <a:buFont typeface="Merriweather Light"/>
              <a:buChar char="●"/>
            </a:pPr>
            <a:r>
              <a:rPr lang="en-US">
                <a:solidFill>
                  <a:schemeClr val="dk1"/>
                </a:solidFill>
                <a:latin typeface="Merriweather Light"/>
                <a:ea typeface="Merriweather Light"/>
                <a:cs typeface="Merriweather Light"/>
                <a:sym typeface="Merriweather Light"/>
              </a:rPr>
              <a:t>Smart SSD can be an all-in-one solution combining:</a:t>
            </a:r>
            <a:endParaRPr>
              <a:solidFill>
                <a:schemeClr val="dk1"/>
              </a:solidFill>
              <a:latin typeface="Merriweather Light"/>
              <a:ea typeface="Merriweather Light"/>
              <a:cs typeface="Merriweather Light"/>
              <a:sym typeface="Merriweather Light"/>
            </a:endParaRPr>
          </a:p>
          <a:p>
            <a:pPr marL="914400" marR="0" lvl="1" indent="-317500" algn="l" rtl="0">
              <a:lnSpc>
                <a:spcPct val="150000"/>
              </a:lnSpc>
              <a:spcBef>
                <a:spcPts val="0"/>
              </a:spcBef>
              <a:spcAft>
                <a:spcPts val="0"/>
              </a:spcAft>
              <a:buClr>
                <a:schemeClr val="dk1"/>
              </a:buClr>
              <a:buSzPts val="1400"/>
              <a:buFont typeface="Merriweather Light"/>
              <a:buChar char="○"/>
            </a:pPr>
            <a:r>
              <a:rPr lang="en-US">
                <a:solidFill>
                  <a:schemeClr val="dk1"/>
                </a:solidFill>
                <a:latin typeface="Merriweather Light"/>
                <a:ea typeface="Merriweather Light"/>
                <a:cs typeface="Merriweather Light"/>
                <a:sym typeface="Merriweather Light"/>
              </a:rPr>
              <a:t>Large, fast flash storage to store an entire neural network.</a:t>
            </a:r>
            <a:endParaRPr>
              <a:solidFill>
                <a:schemeClr val="dk1"/>
              </a:solidFill>
              <a:latin typeface="Merriweather Light"/>
              <a:ea typeface="Merriweather Light"/>
              <a:cs typeface="Merriweather Light"/>
              <a:sym typeface="Merriweather Light"/>
            </a:endParaRPr>
          </a:p>
          <a:p>
            <a:pPr marL="914400" marR="0" lvl="1" indent="-317500" algn="l" rtl="0">
              <a:lnSpc>
                <a:spcPct val="150000"/>
              </a:lnSpc>
              <a:spcBef>
                <a:spcPts val="0"/>
              </a:spcBef>
              <a:spcAft>
                <a:spcPts val="0"/>
              </a:spcAft>
              <a:buClr>
                <a:schemeClr val="dk1"/>
              </a:buClr>
              <a:buSzPts val="1400"/>
              <a:buFont typeface="Merriweather Light"/>
              <a:buChar char="○"/>
            </a:pPr>
            <a:r>
              <a:rPr lang="en-US">
                <a:solidFill>
                  <a:schemeClr val="dk1"/>
                </a:solidFill>
                <a:latin typeface="Merriweather Light"/>
                <a:ea typeface="Merriweather Light"/>
                <a:cs typeface="Merriweather Light"/>
                <a:sym typeface="Merriweather Light"/>
              </a:rPr>
              <a:t>Close, customizable FPGA acceleration to utilize high BW.</a:t>
            </a:r>
            <a:endParaRPr>
              <a:solidFill>
                <a:schemeClr val="dk1"/>
              </a:solidFill>
              <a:latin typeface="Merriweather Light"/>
              <a:ea typeface="Merriweather Light"/>
              <a:cs typeface="Merriweather Light"/>
              <a:sym typeface="Merriweather Light"/>
            </a:endParaRPr>
          </a:p>
        </p:txBody>
      </p:sp>
      <p:pic>
        <p:nvPicPr>
          <p:cNvPr id="86" name="Google Shape;86;p15"/>
          <p:cNvPicPr preferRelativeResize="0"/>
          <p:nvPr/>
        </p:nvPicPr>
        <p:blipFill>
          <a:blip r:embed="rId3">
            <a:alphaModFix/>
          </a:blip>
          <a:stretch>
            <a:fillRect/>
          </a:stretch>
        </p:blipFill>
        <p:spPr>
          <a:xfrm>
            <a:off x="5646075" y="1703090"/>
            <a:ext cx="3309427" cy="1861526"/>
          </a:xfrm>
          <a:prstGeom prst="rect">
            <a:avLst/>
          </a:prstGeom>
          <a:noFill/>
          <a:ln w="9525" cap="flat" cmpd="sng">
            <a:solidFill>
              <a:schemeClr val="dk2"/>
            </a:solidFill>
            <a:prstDash val="solid"/>
            <a:round/>
            <a:headEnd type="none" w="sm" len="sm"/>
            <a:tailEnd type="none" w="sm" len="sm"/>
          </a:ln>
        </p:spPr>
      </p:pic>
      <p:sp>
        <p:nvSpPr>
          <p:cNvPr id="87" name="Google Shape;87;p15"/>
          <p:cNvSpPr txBox="1"/>
          <p:nvPr/>
        </p:nvSpPr>
        <p:spPr>
          <a:xfrm>
            <a:off x="8612550" y="3266400"/>
            <a:ext cx="372600" cy="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Merriweather"/>
                <a:ea typeface="Merriweather"/>
                <a:cs typeface="Merriweather"/>
                <a:sym typeface="Merriweather"/>
              </a:rPr>
              <a:t>[3]</a:t>
            </a:r>
            <a:endParaRPr sz="1000">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308" name="Google Shape;308;p33"/>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Results</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309" name="Google Shape;309;p33"/>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310" name="Google Shape;310;p33"/>
          <p:cNvSpPr/>
          <p:nvPr/>
        </p:nvSpPr>
        <p:spPr>
          <a:xfrm>
            <a:off x="604450" y="1177900"/>
            <a:ext cx="3909600" cy="3059700"/>
          </a:xfrm>
          <a:prstGeom prst="rect">
            <a:avLst/>
          </a:prstGeom>
          <a:noFill/>
          <a:ln>
            <a:noFill/>
          </a:ln>
        </p:spPr>
        <p:txBody>
          <a:bodyPr spcFirstLastPara="1" wrap="square" lIns="91425" tIns="45700" rIns="91425" bIns="45700" anchor="t" anchorCtr="0">
            <a:noAutofit/>
          </a:bodyPr>
          <a:lstStyle/>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Full Layer Baseline CPU: 0.662 seconds</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Original SmartSSD: 32.246 seconds</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48x SPEED DOWN</a:t>
            </a:r>
            <a:endParaRPr sz="1300">
              <a:solidFill>
                <a:schemeClr val="dk1"/>
              </a:solidFill>
              <a:latin typeface="Merriweather Light"/>
              <a:ea typeface="Merriweather Light"/>
              <a:cs typeface="Merriweather Light"/>
              <a:sym typeface="Merriweather Light"/>
            </a:endParaRPr>
          </a:p>
          <a:p>
            <a:pPr marL="0" marR="0" lvl="0" indent="0" algn="l" rtl="0">
              <a:lnSpc>
                <a:spcPct val="150000"/>
              </a:lnSpc>
              <a:spcBef>
                <a:spcPts val="0"/>
              </a:spcBef>
              <a:spcAft>
                <a:spcPts val="0"/>
              </a:spcAft>
              <a:buNone/>
            </a:pP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Large improvement when running multiple convolution operations in one kernel</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Majority of time spent reading data from SSD and computing kernel</a:t>
            </a:r>
            <a:endParaRPr sz="1300">
              <a:solidFill>
                <a:schemeClr val="dk1"/>
              </a:solidFill>
              <a:latin typeface="Merriweather Light"/>
              <a:ea typeface="Merriweather Light"/>
              <a:cs typeface="Merriweather Light"/>
              <a:sym typeface="Merriweather Light"/>
            </a:endParaRPr>
          </a:p>
        </p:txBody>
      </p:sp>
      <p:pic>
        <p:nvPicPr>
          <p:cNvPr id="311" name="Google Shape;311;p33"/>
          <p:cNvPicPr preferRelativeResize="0"/>
          <p:nvPr/>
        </p:nvPicPr>
        <p:blipFill>
          <a:blip r:embed="rId3">
            <a:alphaModFix/>
          </a:blip>
          <a:stretch>
            <a:fillRect/>
          </a:stretch>
        </p:blipFill>
        <p:spPr>
          <a:xfrm>
            <a:off x="4347875" y="1284448"/>
            <a:ext cx="4325150" cy="31132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317" name="Google Shape;317;p34"/>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Results</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318" name="Google Shape;318;p34"/>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319" name="Google Shape;319;p34"/>
          <p:cNvSpPr/>
          <p:nvPr/>
        </p:nvSpPr>
        <p:spPr>
          <a:xfrm>
            <a:off x="604450" y="1177900"/>
            <a:ext cx="3909600" cy="3059700"/>
          </a:xfrm>
          <a:prstGeom prst="rect">
            <a:avLst/>
          </a:prstGeom>
          <a:noFill/>
          <a:ln>
            <a:noFill/>
          </a:ln>
        </p:spPr>
        <p:txBody>
          <a:bodyPr spcFirstLastPara="1" wrap="square" lIns="91425" tIns="45700" rIns="91425" bIns="45700" anchor="t" anchorCtr="0">
            <a:noAutofit/>
          </a:bodyPr>
          <a:lstStyle/>
          <a:p>
            <a:pPr marL="45720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Full Layer Baseline CPU: 0.662 seconds</a:t>
            </a:r>
            <a:endParaRPr sz="1300">
              <a:solidFill>
                <a:schemeClr val="dk1"/>
              </a:solidFill>
              <a:latin typeface="Merriweather Light"/>
              <a:ea typeface="Merriweather Light"/>
              <a:cs typeface="Merriweather Light"/>
              <a:sym typeface="Merriweather Light"/>
            </a:endParaRPr>
          </a:p>
          <a:p>
            <a:pPr marL="45720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1024 Points per Kernel: 0.4778 seconds</a:t>
            </a:r>
            <a:endParaRPr sz="1300">
              <a:solidFill>
                <a:schemeClr val="dk1"/>
              </a:solidFill>
              <a:latin typeface="Merriweather Light"/>
              <a:ea typeface="Merriweather Light"/>
              <a:cs typeface="Merriweather Light"/>
              <a:sym typeface="Merriweather Light"/>
            </a:endParaRPr>
          </a:p>
          <a:p>
            <a:pPr marL="45720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1.38x SPEED UP</a:t>
            </a:r>
            <a:endParaRPr sz="1300">
              <a:solidFill>
                <a:schemeClr val="dk1"/>
              </a:solidFill>
              <a:latin typeface="Merriweather Light"/>
              <a:ea typeface="Merriweather Light"/>
              <a:cs typeface="Merriweather Light"/>
              <a:sym typeface="Merriweather Light"/>
            </a:endParaRPr>
          </a:p>
          <a:p>
            <a:pPr marL="0" lvl="0" indent="0" algn="l" rtl="0">
              <a:lnSpc>
                <a:spcPct val="150000"/>
              </a:lnSpc>
              <a:spcBef>
                <a:spcPts val="0"/>
              </a:spcBef>
              <a:spcAft>
                <a:spcPts val="0"/>
              </a:spcAft>
              <a:buNone/>
            </a:pPr>
            <a:endParaRPr sz="1300">
              <a:solidFill>
                <a:schemeClr val="dk1"/>
              </a:solidFill>
              <a:latin typeface="Merriweather Light"/>
              <a:ea typeface="Merriweather Light"/>
              <a:cs typeface="Merriweather Light"/>
              <a:sym typeface="Merriweather Light"/>
            </a:endParaRPr>
          </a:p>
          <a:p>
            <a:pPr marL="45720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More points per call -&gt; </a:t>
            </a:r>
            <a:endParaRPr sz="1300">
              <a:solidFill>
                <a:schemeClr val="dk1"/>
              </a:solidFill>
              <a:latin typeface="Merriweather Light"/>
              <a:ea typeface="Merriweather Light"/>
              <a:cs typeface="Merriweather Light"/>
              <a:sym typeface="Merriweather Light"/>
            </a:endParaRPr>
          </a:p>
          <a:p>
            <a:pPr marL="91440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less latency overhead from kernel call control</a:t>
            </a:r>
            <a:endParaRPr sz="1300">
              <a:solidFill>
                <a:schemeClr val="dk1"/>
              </a:solidFill>
              <a:latin typeface="Merriweather Light"/>
              <a:ea typeface="Merriweather Light"/>
              <a:cs typeface="Merriweather Light"/>
              <a:sym typeface="Merriweather Light"/>
            </a:endParaRPr>
          </a:p>
          <a:p>
            <a:pPr marL="91440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Higher data bandwidth in read transactions</a:t>
            </a:r>
            <a:endParaRPr sz="1300">
              <a:solidFill>
                <a:schemeClr val="dk1"/>
              </a:solidFill>
              <a:latin typeface="Merriweather Light"/>
              <a:ea typeface="Merriweather Light"/>
              <a:cs typeface="Merriweather Light"/>
              <a:sym typeface="Merriweather Light"/>
            </a:endParaRPr>
          </a:p>
        </p:txBody>
      </p:sp>
      <p:pic>
        <p:nvPicPr>
          <p:cNvPr id="320" name="Google Shape;320;p34"/>
          <p:cNvPicPr preferRelativeResize="0"/>
          <p:nvPr/>
        </p:nvPicPr>
        <p:blipFill>
          <a:blip r:embed="rId3">
            <a:alphaModFix/>
          </a:blip>
          <a:stretch>
            <a:fillRect/>
          </a:stretch>
        </p:blipFill>
        <p:spPr>
          <a:xfrm>
            <a:off x="4594600" y="1517125"/>
            <a:ext cx="4005000" cy="2475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5"/>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326" name="Google Shape;326;p35"/>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Results</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327" name="Google Shape;327;p35"/>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328" name="Google Shape;328;p35"/>
          <p:cNvSpPr/>
          <p:nvPr/>
        </p:nvSpPr>
        <p:spPr>
          <a:xfrm>
            <a:off x="604450" y="1177900"/>
            <a:ext cx="3421800" cy="30597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Speedup normalized to Baseline CPU</a:t>
            </a:r>
            <a:endParaRPr sz="1200">
              <a:solidFill>
                <a:schemeClr val="dk1"/>
              </a:solidFill>
              <a:latin typeface="Merriweather Light"/>
              <a:ea typeface="Merriweather Light"/>
              <a:cs typeface="Merriweather Light"/>
              <a:sym typeface="Merriweather Light"/>
            </a:endParaRPr>
          </a:p>
          <a:p>
            <a:pPr marL="457200" marR="0" lvl="0"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Data read from SSD: 1.74X SPEED UP</a:t>
            </a:r>
            <a:endParaRPr sz="1200">
              <a:solidFill>
                <a:schemeClr val="dk1"/>
              </a:solidFill>
              <a:latin typeface="Merriweather Light"/>
              <a:ea typeface="Merriweather Light"/>
              <a:cs typeface="Merriweather Light"/>
              <a:sym typeface="Merriweather Light"/>
            </a:endParaRPr>
          </a:p>
          <a:p>
            <a:pPr marL="457200" marR="0" lvl="0" indent="0" algn="l" rtl="0">
              <a:lnSpc>
                <a:spcPct val="150000"/>
              </a:lnSpc>
              <a:spcBef>
                <a:spcPts val="0"/>
              </a:spcBef>
              <a:spcAft>
                <a:spcPts val="0"/>
              </a:spcAft>
              <a:buNone/>
            </a:pPr>
            <a:endParaRPr sz="1200">
              <a:solidFill>
                <a:schemeClr val="dk1"/>
              </a:solidFill>
              <a:latin typeface="Merriweather Light"/>
              <a:ea typeface="Merriweather Light"/>
              <a:cs typeface="Merriweather Light"/>
              <a:sym typeface="Merriweather Light"/>
            </a:endParaRPr>
          </a:p>
          <a:p>
            <a:pPr marL="457200" marR="0" lvl="0"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Kernel computations still slightly slower than baseline, room for improvement with Vitis HLS</a:t>
            </a:r>
            <a:endParaRPr sz="1200">
              <a:solidFill>
                <a:schemeClr val="dk1"/>
              </a:solidFill>
              <a:latin typeface="Merriweather Light"/>
              <a:ea typeface="Merriweather Light"/>
              <a:cs typeface="Merriweather Light"/>
              <a:sym typeface="Merriweather Light"/>
            </a:endParaRPr>
          </a:p>
          <a:p>
            <a:pPr marL="0" marR="0" lvl="0" indent="0" algn="l" rtl="0">
              <a:lnSpc>
                <a:spcPct val="150000"/>
              </a:lnSpc>
              <a:spcBef>
                <a:spcPts val="0"/>
              </a:spcBef>
              <a:spcAft>
                <a:spcPts val="0"/>
              </a:spcAft>
              <a:buNone/>
            </a:pPr>
            <a:endParaRPr sz="1200">
              <a:solidFill>
                <a:schemeClr val="dk1"/>
              </a:solidFill>
              <a:latin typeface="Merriweather Light"/>
              <a:ea typeface="Merriweather Light"/>
              <a:cs typeface="Merriweather Light"/>
              <a:sym typeface="Merriweather Light"/>
            </a:endParaRPr>
          </a:p>
          <a:p>
            <a:pPr marL="457200" marR="0" lvl="0"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Data writes slower, due to low bandwidth transaction of 1 block writeback per 1024 points</a:t>
            </a:r>
            <a:endParaRPr sz="1200">
              <a:solidFill>
                <a:schemeClr val="dk1"/>
              </a:solidFill>
              <a:latin typeface="Merriweather Light"/>
              <a:ea typeface="Merriweather Light"/>
              <a:cs typeface="Merriweather Light"/>
              <a:sym typeface="Merriweather Light"/>
            </a:endParaRPr>
          </a:p>
        </p:txBody>
      </p:sp>
      <p:pic>
        <p:nvPicPr>
          <p:cNvPr id="329" name="Google Shape;329;p35"/>
          <p:cNvPicPr preferRelativeResize="0"/>
          <p:nvPr/>
        </p:nvPicPr>
        <p:blipFill>
          <a:blip r:embed="rId3">
            <a:alphaModFix/>
          </a:blip>
          <a:stretch>
            <a:fillRect/>
          </a:stretch>
        </p:blipFill>
        <p:spPr>
          <a:xfrm>
            <a:off x="4185375" y="2021825"/>
            <a:ext cx="4182525" cy="2560275"/>
          </a:xfrm>
          <a:prstGeom prst="rect">
            <a:avLst/>
          </a:prstGeom>
          <a:noFill/>
          <a:ln>
            <a:noFill/>
          </a:ln>
        </p:spPr>
      </p:pic>
      <p:pic>
        <p:nvPicPr>
          <p:cNvPr id="330" name="Google Shape;330;p35"/>
          <p:cNvPicPr preferRelativeResize="0"/>
          <p:nvPr/>
        </p:nvPicPr>
        <p:blipFill rotWithShape="1">
          <a:blip r:embed="rId4">
            <a:alphaModFix/>
          </a:blip>
          <a:srcRect b="59934"/>
          <a:stretch/>
        </p:blipFill>
        <p:spPr>
          <a:xfrm>
            <a:off x="3987800" y="1173825"/>
            <a:ext cx="4446077" cy="899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6"/>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336" name="Google Shape;336;p36"/>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Results</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337" name="Google Shape;337;p36"/>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338" name="Google Shape;338;p36"/>
          <p:cNvSpPr/>
          <p:nvPr/>
        </p:nvSpPr>
        <p:spPr>
          <a:xfrm>
            <a:off x="604450" y="1170150"/>
            <a:ext cx="3406800" cy="30597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50000"/>
              </a:lnSpc>
              <a:spcBef>
                <a:spcPts val="0"/>
              </a:spcBef>
              <a:spcAft>
                <a:spcPts val="0"/>
              </a:spcAft>
              <a:buClr>
                <a:schemeClr val="dk1"/>
              </a:buClr>
              <a:buSzPts val="1200"/>
              <a:buFont typeface="Merriweather Light"/>
              <a:buChar char="●"/>
            </a:pPr>
            <a:r>
              <a:rPr lang="en-US" sz="1200" b="1">
                <a:solidFill>
                  <a:schemeClr val="dk1"/>
                </a:solidFill>
                <a:latin typeface="Merriweather"/>
                <a:ea typeface="Merriweather"/>
                <a:cs typeface="Merriweather"/>
                <a:sym typeface="Merriweather"/>
              </a:rPr>
              <a:t>Baseline CPU</a:t>
            </a:r>
            <a:r>
              <a:rPr lang="en-US" sz="1200">
                <a:solidFill>
                  <a:schemeClr val="dk1"/>
                </a:solidFill>
                <a:latin typeface="Merriweather Light"/>
                <a:ea typeface="Merriweather Light"/>
                <a:cs typeface="Merriweather Light"/>
                <a:sym typeface="Merriweather Light"/>
              </a:rPr>
              <a:t>: 70.50% moving data</a:t>
            </a:r>
            <a:endParaRPr sz="1200">
              <a:solidFill>
                <a:schemeClr val="dk1"/>
              </a:solidFill>
              <a:latin typeface="Merriweather Light"/>
              <a:ea typeface="Merriweather Light"/>
              <a:cs typeface="Merriweather Light"/>
              <a:sym typeface="Merriweather Light"/>
            </a:endParaRPr>
          </a:p>
          <a:p>
            <a:pPr marL="457200" marR="0" lvl="0" indent="-304800" algn="l" rtl="0">
              <a:lnSpc>
                <a:spcPct val="150000"/>
              </a:lnSpc>
              <a:spcBef>
                <a:spcPts val="0"/>
              </a:spcBef>
              <a:spcAft>
                <a:spcPts val="0"/>
              </a:spcAft>
              <a:buClr>
                <a:schemeClr val="dk1"/>
              </a:buClr>
              <a:buSzPts val="1200"/>
              <a:buFont typeface="Merriweather Light"/>
              <a:buChar char="●"/>
            </a:pPr>
            <a:r>
              <a:rPr lang="en-US" sz="1200" b="1">
                <a:solidFill>
                  <a:schemeClr val="dk1"/>
                </a:solidFill>
                <a:latin typeface="Merriweather"/>
                <a:ea typeface="Merriweather"/>
                <a:cs typeface="Merriweather"/>
                <a:sym typeface="Merriweather"/>
              </a:rPr>
              <a:t>1024 Point</a:t>
            </a:r>
            <a:r>
              <a:rPr lang="en-US" sz="1200">
                <a:solidFill>
                  <a:schemeClr val="dk1"/>
                </a:solidFill>
                <a:latin typeface="Merriweather Light"/>
                <a:ea typeface="Merriweather Light"/>
                <a:cs typeface="Merriweather Light"/>
                <a:sym typeface="Merriweather Light"/>
              </a:rPr>
              <a:t>: 53.82% moving data</a:t>
            </a:r>
            <a:endParaRPr sz="1200">
              <a:solidFill>
                <a:schemeClr val="dk1"/>
              </a:solidFill>
              <a:latin typeface="Merriweather Light"/>
              <a:ea typeface="Merriweather Light"/>
              <a:cs typeface="Merriweather Light"/>
              <a:sym typeface="Merriweather Light"/>
            </a:endParaRPr>
          </a:p>
          <a:p>
            <a:pPr marL="0" marR="0" lvl="0" indent="0" algn="l" rtl="0">
              <a:lnSpc>
                <a:spcPct val="150000"/>
              </a:lnSpc>
              <a:spcBef>
                <a:spcPts val="0"/>
              </a:spcBef>
              <a:spcAft>
                <a:spcPts val="0"/>
              </a:spcAft>
              <a:buNone/>
            </a:pPr>
            <a:endParaRPr sz="1200">
              <a:solidFill>
                <a:schemeClr val="dk1"/>
              </a:solidFill>
              <a:latin typeface="Merriweather Light"/>
              <a:ea typeface="Merriweather Light"/>
              <a:cs typeface="Merriweather Light"/>
              <a:sym typeface="Merriweather Light"/>
            </a:endParaRPr>
          </a:p>
          <a:p>
            <a:pPr marL="457200" marR="0" lvl="0"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As data bandwidth increases per N point operations, % data movement decreases</a:t>
            </a:r>
            <a:endParaRPr sz="1200">
              <a:solidFill>
                <a:schemeClr val="dk1"/>
              </a:solidFill>
              <a:latin typeface="Merriweather Light"/>
              <a:ea typeface="Merriweather Light"/>
              <a:cs typeface="Merriweather Light"/>
              <a:sym typeface="Merriweather Light"/>
            </a:endParaRPr>
          </a:p>
          <a:p>
            <a:pPr marL="457200" marR="0" lvl="0"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Final design also has lower data movement latency</a:t>
            </a:r>
            <a:endParaRPr sz="1200">
              <a:solidFill>
                <a:schemeClr val="dk1"/>
              </a:solidFill>
              <a:latin typeface="Merriweather Light"/>
              <a:ea typeface="Merriweather Light"/>
              <a:cs typeface="Merriweather Light"/>
              <a:sym typeface="Merriweather Light"/>
            </a:endParaRPr>
          </a:p>
          <a:p>
            <a:pPr marL="457200" marR="0" lvl="0" indent="-304800" algn="l" rtl="0">
              <a:lnSpc>
                <a:spcPct val="150000"/>
              </a:lnSpc>
              <a:spcBef>
                <a:spcPts val="0"/>
              </a:spcBef>
              <a:spcAft>
                <a:spcPts val="0"/>
              </a:spcAft>
              <a:buClr>
                <a:schemeClr val="dk1"/>
              </a:buClr>
              <a:buSzPts val="1200"/>
              <a:buFont typeface="Merriweather Light"/>
              <a:buChar char="●"/>
            </a:pPr>
            <a:r>
              <a:rPr lang="en-US" sz="1200">
                <a:solidFill>
                  <a:schemeClr val="dk1"/>
                </a:solidFill>
                <a:latin typeface="Merriweather Light"/>
                <a:ea typeface="Merriweather Light"/>
                <a:cs typeface="Merriweather Light"/>
                <a:sym typeface="Merriweather Light"/>
              </a:rPr>
              <a:t>Leaves more room for improvement in optimizing kernel or write transactions</a:t>
            </a:r>
            <a:endParaRPr sz="1200">
              <a:solidFill>
                <a:schemeClr val="dk1"/>
              </a:solidFill>
              <a:latin typeface="Merriweather Light"/>
              <a:ea typeface="Merriweather Light"/>
              <a:cs typeface="Merriweather Light"/>
              <a:sym typeface="Merriweather Light"/>
            </a:endParaRPr>
          </a:p>
        </p:txBody>
      </p:sp>
      <p:pic>
        <p:nvPicPr>
          <p:cNvPr id="339" name="Google Shape;339;p36"/>
          <p:cNvPicPr preferRelativeResize="0"/>
          <p:nvPr/>
        </p:nvPicPr>
        <p:blipFill>
          <a:blip r:embed="rId3">
            <a:alphaModFix/>
          </a:blip>
          <a:stretch>
            <a:fillRect/>
          </a:stretch>
        </p:blipFill>
        <p:spPr>
          <a:xfrm>
            <a:off x="4423275" y="2094150"/>
            <a:ext cx="4224324" cy="2420525"/>
          </a:xfrm>
          <a:prstGeom prst="rect">
            <a:avLst/>
          </a:prstGeom>
          <a:noFill/>
          <a:ln>
            <a:noFill/>
          </a:ln>
        </p:spPr>
      </p:pic>
      <p:pic>
        <p:nvPicPr>
          <p:cNvPr id="340" name="Google Shape;340;p36"/>
          <p:cNvPicPr preferRelativeResize="0"/>
          <p:nvPr/>
        </p:nvPicPr>
        <p:blipFill rotWithShape="1">
          <a:blip r:embed="rId4">
            <a:alphaModFix/>
          </a:blip>
          <a:srcRect l="10553" t="57691" r="9917" b="12251"/>
          <a:stretch/>
        </p:blipFill>
        <p:spPr>
          <a:xfrm>
            <a:off x="4124663" y="1201450"/>
            <a:ext cx="4677714" cy="892701"/>
          </a:xfrm>
          <a:prstGeom prst="rect">
            <a:avLst/>
          </a:prstGeom>
          <a:noFill/>
          <a:ln>
            <a:noFill/>
          </a:ln>
        </p:spPr>
      </p:pic>
      <p:sp>
        <p:nvSpPr>
          <p:cNvPr id="341" name="Google Shape;341;p36"/>
          <p:cNvSpPr/>
          <p:nvPr/>
        </p:nvSpPr>
        <p:spPr>
          <a:xfrm>
            <a:off x="5671950" y="1655775"/>
            <a:ext cx="2924100" cy="181200"/>
          </a:xfrm>
          <a:prstGeom prst="roundRect">
            <a:avLst>
              <a:gd name="adj" fmla="val 16667"/>
            </a:avLst>
          </a:prstGeom>
          <a:noFill/>
          <a:ln w="9525" cap="flat" cmpd="sng">
            <a:solidFill>
              <a:srgbClr val="C810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347" name="Google Shape;347;p37"/>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Analysis</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348" name="Google Shape;348;p37"/>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349" name="Google Shape;349;p37"/>
          <p:cNvSpPr/>
          <p:nvPr/>
        </p:nvSpPr>
        <p:spPr>
          <a:xfrm>
            <a:off x="604450" y="1177900"/>
            <a:ext cx="6566100" cy="30597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Application specific designs will take tailoring to achieve performance benefits, as seen with original FPGA design</a:t>
            </a:r>
            <a:endParaRPr sz="1500">
              <a:solidFill>
                <a:schemeClr val="dk1"/>
              </a:solidFill>
              <a:latin typeface="Merriweather Light"/>
              <a:ea typeface="Merriweather Light"/>
              <a:cs typeface="Merriweather Light"/>
              <a:sym typeface="Merriweather Light"/>
            </a:endParaRPr>
          </a:p>
          <a:p>
            <a:pPr marL="0" marR="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SmartSSD can provide speedup in terms of overall execution time while lowering the gap between data movement and computation time</a:t>
            </a:r>
            <a:endParaRPr sz="1500">
              <a:solidFill>
                <a:schemeClr val="dk1"/>
              </a:solidFill>
              <a:latin typeface="Merriweather Light"/>
              <a:ea typeface="Merriweather Light"/>
              <a:cs typeface="Merriweather Light"/>
              <a:sym typeface="Merriweather Light"/>
            </a:endParaRPr>
          </a:p>
          <a:p>
            <a:pPr marL="0" marR="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Designs benefit from high bandwidth applications and parallelization of FPGA design</a:t>
            </a:r>
            <a:endParaRPr sz="1500">
              <a:solidFill>
                <a:schemeClr val="dk1"/>
              </a:solidFill>
              <a:latin typeface="Merriweather Light"/>
              <a:ea typeface="Merriweather Light"/>
              <a:cs typeface="Merriweather Light"/>
              <a:sym typeface="Merriweather Light"/>
            </a:endParaRPr>
          </a:p>
          <a:p>
            <a:pPr marL="457200" marR="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8"/>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355" name="Google Shape;355;p38"/>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Future Work</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356" name="Google Shape;356;p38"/>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357" name="Google Shape;357;p38"/>
          <p:cNvSpPr/>
          <p:nvPr/>
        </p:nvSpPr>
        <p:spPr>
          <a:xfrm>
            <a:off x="604450" y="1177900"/>
            <a:ext cx="4206900" cy="3059700"/>
          </a:xfrm>
          <a:prstGeom prst="rect">
            <a:avLst/>
          </a:prstGeom>
          <a:noFill/>
          <a:ln>
            <a:noFill/>
          </a:ln>
        </p:spPr>
        <p:txBody>
          <a:bodyPr spcFirstLastPara="1" wrap="square" lIns="91425" tIns="45700" rIns="91425" bIns="45700" anchor="t" anchorCtr="0">
            <a:noAutofit/>
          </a:bodyPr>
          <a:lstStyle/>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Potential improvement for computation time of floating point operations in FPGA kernel</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More parallelization, compute 1024 points faster</a:t>
            </a:r>
            <a:endParaRPr sz="1300">
              <a:solidFill>
                <a:schemeClr val="dk1"/>
              </a:solidFill>
              <a:latin typeface="Merriweather Light"/>
              <a:ea typeface="Merriweather Light"/>
              <a:cs typeface="Merriweather Light"/>
              <a:sym typeface="Merriweather Light"/>
            </a:endParaRPr>
          </a:p>
          <a:p>
            <a:pPr marL="457200" marR="0" lvl="0"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Could speed up writeback by increasing write bandwidth larger than 1 4KB block</a:t>
            </a:r>
            <a:endParaRPr sz="1300">
              <a:solidFill>
                <a:schemeClr val="dk1"/>
              </a:solidFill>
              <a:latin typeface="Merriweather Light"/>
              <a:ea typeface="Merriweather Light"/>
              <a:cs typeface="Merriweather Light"/>
              <a:sym typeface="Merriweather Light"/>
            </a:endParaRPr>
          </a:p>
          <a:p>
            <a:pPr marL="914400" marR="0" lvl="1" indent="-311150" algn="l" rtl="0">
              <a:lnSpc>
                <a:spcPct val="150000"/>
              </a:lnSpc>
              <a:spcBef>
                <a:spcPts val="0"/>
              </a:spcBef>
              <a:spcAft>
                <a:spcPts val="0"/>
              </a:spcAft>
              <a:buClr>
                <a:schemeClr val="dk1"/>
              </a:buClr>
              <a:buSzPts val="1300"/>
              <a:buFont typeface="Merriweather Light"/>
              <a:buChar char="○"/>
            </a:pPr>
            <a:r>
              <a:rPr lang="en-US" sz="1300">
                <a:solidFill>
                  <a:schemeClr val="dk1"/>
                </a:solidFill>
                <a:latin typeface="Merriweather Light"/>
                <a:ea typeface="Merriweather Light"/>
                <a:cs typeface="Merriweather Light"/>
                <a:sym typeface="Merriweather Light"/>
              </a:rPr>
              <a:t>Store full layer of points then write back with one write transaction</a:t>
            </a:r>
            <a:endParaRPr sz="1300">
              <a:solidFill>
                <a:schemeClr val="dk1"/>
              </a:solidFill>
              <a:latin typeface="Merriweather Light"/>
              <a:ea typeface="Merriweather Light"/>
              <a:cs typeface="Merriweather Light"/>
              <a:sym typeface="Merriweather Light"/>
            </a:endParaRPr>
          </a:p>
        </p:txBody>
      </p:sp>
      <p:pic>
        <p:nvPicPr>
          <p:cNvPr id="358" name="Google Shape;358;p38"/>
          <p:cNvPicPr preferRelativeResize="0"/>
          <p:nvPr/>
        </p:nvPicPr>
        <p:blipFill>
          <a:blip r:embed="rId3">
            <a:alphaModFix/>
          </a:blip>
          <a:stretch>
            <a:fillRect/>
          </a:stretch>
        </p:blipFill>
        <p:spPr>
          <a:xfrm>
            <a:off x="4738975" y="1503450"/>
            <a:ext cx="4182525" cy="2560275"/>
          </a:xfrm>
          <a:prstGeom prst="rect">
            <a:avLst/>
          </a:prstGeom>
          <a:noFill/>
          <a:ln>
            <a:noFill/>
          </a:ln>
        </p:spPr>
      </p:pic>
      <p:sp>
        <p:nvSpPr>
          <p:cNvPr id="359" name="Google Shape;359;p38"/>
          <p:cNvSpPr/>
          <p:nvPr/>
        </p:nvSpPr>
        <p:spPr>
          <a:xfrm>
            <a:off x="6265825" y="2939125"/>
            <a:ext cx="1524900" cy="1087200"/>
          </a:xfrm>
          <a:prstGeom prst="roundRect">
            <a:avLst>
              <a:gd name="adj" fmla="val 16667"/>
            </a:avLst>
          </a:prstGeom>
          <a:noFill/>
          <a:ln w="9525" cap="flat" cmpd="sng">
            <a:solidFill>
              <a:srgbClr val="C810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9"/>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365" name="Google Shape;365;p39"/>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References</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366" name="Google Shape;366;p39"/>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367" name="Google Shape;367;p39"/>
          <p:cNvSpPr/>
          <p:nvPr/>
        </p:nvSpPr>
        <p:spPr>
          <a:xfrm>
            <a:off x="604450" y="1177900"/>
            <a:ext cx="7701000" cy="376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p:txBody>
      </p:sp>
      <p:sp>
        <p:nvSpPr>
          <p:cNvPr id="368" name="Google Shape;368;p39"/>
          <p:cNvSpPr/>
          <p:nvPr/>
        </p:nvSpPr>
        <p:spPr>
          <a:xfrm>
            <a:off x="562450" y="1272650"/>
            <a:ext cx="7785000" cy="3314400"/>
          </a:xfrm>
          <a:prstGeom prst="rect">
            <a:avLst/>
          </a:prstGeom>
          <a:noFill/>
          <a:ln>
            <a:noFill/>
          </a:ln>
        </p:spPr>
        <p:txBody>
          <a:bodyPr spcFirstLastPara="1" wrap="square" lIns="91425" tIns="45700" rIns="91425" bIns="45700" anchor="t" anchorCtr="0">
            <a:noAutofit/>
          </a:bodyPr>
          <a:lstStyle/>
          <a:p>
            <a:pPr marL="457200" lvl="0" indent="-228600" algn="l" rtl="0">
              <a:lnSpc>
                <a:spcPct val="150000"/>
              </a:lnSpc>
              <a:spcBef>
                <a:spcPts val="0"/>
              </a:spcBef>
              <a:spcAft>
                <a:spcPts val="0"/>
              </a:spcAft>
              <a:buClr>
                <a:schemeClr val="dk1"/>
              </a:buClr>
              <a:buSzPts val="1100"/>
              <a:buFont typeface="Arial"/>
              <a:buNone/>
            </a:pPr>
            <a:r>
              <a:rPr lang="en-US" sz="700">
                <a:solidFill>
                  <a:schemeClr val="dk1"/>
                </a:solidFill>
                <a:latin typeface="Merriweather Light"/>
                <a:ea typeface="Merriweather Light"/>
                <a:cs typeface="Merriweather Light"/>
                <a:sym typeface="Merriweather Light"/>
              </a:rPr>
              <a:t>[1] J. Do, V. C. Ferreira, H. Bobarshad, M. Torabzadehkashi, S. Rezaei, A. Heydarigorji, D. Souza, B. F. Goldstein, L. Santiago, M. S. Kim, P. M. V. Lima, F. M. G. França, and V. Alves, “Cost-effective, energy-efficient, and scalable storage computing for large-scale ai applications,” ACM Trans. Storage, vol. 16, oct 2020.</a:t>
            </a:r>
            <a:endParaRPr sz="700">
              <a:solidFill>
                <a:schemeClr val="dk1"/>
              </a:solidFill>
              <a:latin typeface="Merriweather Light"/>
              <a:ea typeface="Merriweather Light"/>
              <a:cs typeface="Merriweather Light"/>
              <a:sym typeface="Merriweather Light"/>
            </a:endParaRPr>
          </a:p>
          <a:p>
            <a:pPr marL="457200" lvl="0" indent="-228600" algn="l" rtl="0">
              <a:lnSpc>
                <a:spcPct val="150000"/>
              </a:lnSpc>
              <a:spcBef>
                <a:spcPts val="0"/>
              </a:spcBef>
              <a:spcAft>
                <a:spcPts val="0"/>
              </a:spcAft>
              <a:buClr>
                <a:schemeClr val="dk1"/>
              </a:buClr>
              <a:buSzPts val="1100"/>
              <a:buFont typeface="Arial"/>
              <a:buNone/>
            </a:pPr>
            <a:r>
              <a:rPr lang="en-US" sz="700">
                <a:solidFill>
                  <a:schemeClr val="dk1"/>
                </a:solidFill>
                <a:latin typeface="Merriweather Light"/>
                <a:ea typeface="Merriweather Light"/>
                <a:cs typeface="Merriweather Light"/>
                <a:sym typeface="Merriweather Light"/>
              </a:rPr>
              <a:t>[2] D. Fakhry, M. Abdelsalam, M. W. El-Kharashi, and M. Safar, “A review on computational storage devices and near memory computing for high performance applications,” Memories - Materials, Devices, Circuits and Systems, vol. 4, p. 100051, 2023.</a:t>
            </a:r>
            <a:endParaRPr sz="700">
              <a:solidFill>
                <a:schemeClr val="dk1"/>
              </a:solidFill>
              <a:latin typeface="Merriweather Light"/>
              <a:ea typeface="Merriweather Light"/>
              <a:cs typeface="Merriweather Light"/>
              <a:sym typeface="Merriweather Light"/>
            </a:endParaRPr>
          </a:p>
          <a:p>
            <a:pPr marL="457200" lvl="0" indent="-228600" algn="l" rtl="0">
              <a:lnSpc>
                <a:spcPct val="150000"/>
              </a:lnSpc>
              <a:spcBef>
                <a:spcPts val="0"/>
              </a:spcBef>
              <a:spcAft>
                <a:spcPts val="0"/>
              </a:spcAft>
              <a:buClr>
                <a:schemeClr val="dk1"/>
              </a:buClr>
              <a:buSzPts val="1100"/>
              <a:buFont typeface="Arial"/>
              <a:buNone/>
            </a:pPr>
            <a:r>
              <a:rPr lang="en-US" sz="700">
                <a:solidFill>
                  <a:srgbClr val="333333"/>
                </a:solidFill>
                <a:highlight>
                  <a:schemeClr val="lt1"/>
                </a:highlight>
                <a:latin typeface="Merriweather"/>
                <a:ea typeface="Merriweather"/>
                <a:cs typeface="Merriweather"/>
                <a:sym typeface="Merriweather"/>
              </a:rPr>
              <a:t>[3] </a:t>
            </a:r>
            <a:r>
              <a:rPr lang="en-US" sz="700" u="sng">
                <a:solidFill>
                  <a:schemeClr val="hlink"/>
                </a:solidFill>
                <a:highlight>
                  <a:schemeClr val="lt1"/>
                </a:highlight>
                <a:latin typeface="Merriweather"/>
                <a:ea typeface="Merriweather"/>
                <a:cs typeface="Merriweather"/>
                <a:sym typeface="Merriweather"/>
                <a:hlinkClick r:id="rId3"/>
              </a:rPr>
              <a:t>https://miro.medium.com/max/700/1*oB3S5yHHhvougJkPXuc8og.gif</a:t>
            </a:r>
            <a:endParaRPr sz="700">
              <a:solidFill>
                <a:schemeClr val="dk1"/>
              </a:solidFill>
              <a:latin typeface="Merriweather Light"/>
              <a:ea typeface="Merriweather Light"/>
              <a:cs typeface="Merriweather Light"/>
              <a:sym typeface="Merriweather Light"/>
            </a:endParaRPr>
          </a:p>
          <a:p>
            <a:pPr marL="457200" lvl="0" indent="-228600" algn="l" rtl="0">
              <a:lnSpc>
                <a:spcPct val="150000"/>
              </a:lnSpc>
              <a:spcBef>
                <a:spcPts val="0"/>
              </a:spcBef>
              <a:spcAft>
                <a:spcPts val="0"/>
              </a:spcAft>
              <a:buClr>
                <a:schemeClr val="dk1"/>
              </a:buClr>
              <a:buSzPts val="1100"/>
              <a:buFont typeface="Arial"/>
              <a:buNone/>
            </a:pPr>
            <a:r>
              <a:rPr lang="en-US" sz="700">
                <a:solidFill>
                  <a:srgbClr val="434343"/>
                </a:solidFill>
                <a:latin typeface="Merriweather"/>
                <a:ea typeface="Merriweather"/>
                <a:cs typeface="Merriweather"/>
                <a:sym typeface="Merriweather"/>
              </a:rPr>
              <a:t>[4] </a:t>
            </a:r>
            <a:r>
              <a:rPr lang="en-US" sz="700" u="sng">
                <a:solidFill>
                  <a:schemeClr val="hlink"/>
                </a:solidFill>
                <a:latin typeface="Merriweather"/>
                <a:ea typeface="Merriweather"/>
                <a:cs typeface="Merriweather"/>
                <a:sym typeface="Merriweather"/>
                <a:hlinkClick r:id="rId4"/>
              </a:rPr>
              <a:t>https://www.xilinx.com/applications/data-center/computational-storage/smartssd.html</a:t>
            </a:r>
            <a:endParaRPr sz="700">
              <a:solidFill>
                <a:schemeClr val="dk1"/>
              </a:solidFill>
              <a:latin typeface="Merriweather Light"/>
              <a:ea typeface="Merriweather Light"/>
              <a:cs typeface="Merriweather Light"/>
              <a:sym typeface="Merriweather Light"/>
            </a:endParaRPr>
          </a:p>
          <a:p>
            <a:pPr marL="457200" lvl="0" indent="-228600" algn="l" rtl="0">
              <a:lnSpc>
                <a:spcPct val="150000"/>
              </a:lnSpc>
              <a:spcBef>
                <a:spcPts val="0"/>
              </a:spcBef>
              <a:spcAft>
                <a:spcPts val="0"/>
              </a:spcAft>
              <a:buClr>
                <a:schemeClr val="dk1"/>
              </a:buClr>
              <a:buSzPts val="1100"/>
              <a:buFont typeface="Arial"/>
              <a:buNone/>
            </a:pPr>
            <a:r>
              <a:rPr lang="en-US" sz="700">
                <a:solidFill>
                  <a:schemeClr val="dk1"/>
                </a:solidFill>
                <a:latin typeface="Merriweather Light"/>
                <a:ea typeface="Merriweather Light"/>
                <a:cs typeface="Merriweather Light"/>
                <a:sym typeface="Merriweather Light"/>
              </a:rPr>
              <a:t>[5] </a:t>
            </a:r>
            <a:r>
              <a:rPr lang="en-US" sz="700">
                <a:solidFill>
                  <a:srgbClr val="333333"/>
                </a:solidFill>
                <a:highlight>
                  <a:schemeClr val="lt1"/>
                </a:highlight>
                <a:latin typeface="Merriweather"/>
                <a:ea typeface="Merriweather"/>
                <a:cs typeface="Merriweather"/>
                <a:sym typeface="Merriweather"/>
              </a:rPr>
              <a:t>J. H. Lee, H. Zhang, V. Lagrange, P. Krishnamoorthy, X. Zhao and Y. S. Ki, "SmartSSD: FPGA Accelerated Near-Storage Data Analytics on SSD," in </a:t>
            </a:r>
            <a:r>
              <a:rPr lang="en-US" sz="700" i="1">
                <a:solidFill>
                  <a:srgbClr val="333333"/>
                </a:solidFill>
                <a:highlight>
                  <a:schemeClr val="lt1"/>
                </a:highlight>
                <a:latin typeface="Merriweather"/>
                <a:ea typeface="Merriweather"/>
                <a:cs typeface="Merriweather"/>
                <a:sym typeface="Merriweather"/>
              </a:rPr>
              <a:t>IEEE Computer Architecture Letters</a:t>
            </a:r>
            <a:r>
              <a:rPr lang="en-US" sz="700">
                <a:solidFill>
                  <a:srgbClr val="333333"/>
                </a:solidFill>
                <a:highlight>
                  <a:schemeClr val="lt1"/>
                </a:highlight>
                <a:latin typeface="Merriweather"/>
                <a:ea typeface="Merriweather"/>
                <a:cs typeface="Merriweather"/>
                <a:sym typeface="Merriweather"/>
              </a:rPr>
              <a:t>, vol. 19, no. 2, pp. 110-113, 1 July-Dec. 2020, doi: 10.1109/LCA.2020.3009347. keywords: {Field programmable gate arrays;Bandwidth;Random access memory;IP networks;Pipelines;Data analysis;Throughput;SmartSSD;data analytics;spark;parquet;SSD}</a:t>
            </a:r>
            <a:endParaRPr sz="700">
              <a:solidFill>
                <a:srgbClr val="333333"/>
              </a:solidFill>
              <a:highlight>
                <a:schemeClr val="lt1"/>
              </a:highlight>
              <a:latin typeface="Merriweather"/>
              <a:ea typeface="Merriweather"/>
              <a:cs typeface="Merriweather"/>
              <a:sym typeface="Merriweather"/>
            </a:endParaRPr>
          </a:p>
          <a:p>
            <a:pPr marL="457200" lvl="0" indent="-228600" algn="l" rtl="0">
              <a:lnSpc>
                <a:spcPct val="150000"/>
              </a:lnSpc>
              <a:spcBef>
                <a:spcPts val="0"/>
              </a:spcBef>
              <a:spcAft>
                <a:spcPts val="0"/>
              </a:spcAft>
              <a:buClr>
                <a:schemeClr val="dk1"/>
              </a:buClr>
              <a:buSzPts val="1100"/>
              <a:buFont typeface="Arial"/>
              <a:buNone/>
            </a:pPr>
            <a:r>
              <a:rPr lang="en-US" sz="700">
                <a:solidFill>
                  <a:srgbClr val="333333"/>
                </a:solidFill>
                <a:highlight>
                  <a:schemeClr val="lt1"/>
                </a:highlight>
                <a:latin typeface="Merriweather"/>
                <a:ea typeface="Merriweather"/>
                <a:cs typeface="Merriweather"/>
                <a:sym typeface="Merriweather"/>
              </a:rPr>
              <a:t>[6] Neha Prakriya, Yu Yang, Baharan Mirzasoleiman, Cho-Jui Hsieh, and Jason Cong. 2023. NeSSA: Near-Storage Data Selection for Accelerated Machine Learning Training. In Proceedings of the 15th ACM Workshop on Hot Topics in Storage and File Systems (HotStorage '23). Association for Computing Machinery, New York, NY, USA, 8–15. </a:t>
            </a:r>
            <a:r>
              <a:rPr lang="en-US" sz="700" u="sng">
                <a:solidFill>
                  <a:schemeClr val="hlink"/>
                </a:solidFill>
                <a:highlight>
                  <a:schemeClr val="lt1"/>
                </a:highlight>
                <a:latin typeface="Merriweather"/>
                <a:ea typeface="Merriweather"/>
                <a:cs typeface="Merriweather"/>
                <a:sym typeface="Merriweather"/>
                <a:hlinkClick r:id="rId5"/>
              </a:rPr>
              <a:t>https://doi.org/10.1145/3599691.3603404</a:t>
            </a:r>
            <a:endParaRPr sz="700">
              <a:solidFill>
                <a:srgbClr val="333333"/>
              </a:solidFill>
              <a:highlight>
                <a:schemeClr val="lt1"/>
              </a:highlight>
              <a:latin typeface="Merriweather"/>
              <a:ea typeface="Merriweather"/>
              <a:cs typeface="Merriweather"/>
              <a:sym typeface="Merriweather"/>
            </a:endParaRPr>
          </a:p>
          <a:p>
            <a:pPr marL="457200" lvl="0" indent="-228600" algn="l" rtl="0">
              <a:lnSpc>
                <a:spcPct val="150000"/>
              </a:lnSpc>
              <a:spcBef>
                <a:spcPts val="0"/>
              </a:spcBef>
              <a:spcAft>
                <a:spcPts val="0"/>
              </a:spcAft>
              <a:buClr>
                <a:schemeClr val="dk1"/>
              </a:buClr>
              <a:buSzPts val="1100"/>
              <a:buFont typeface="Arial"/>
              <a:buNone/>
            </a:pPr>
            <a:r>
              <a:rPr lang="en-US" sz="700">
                <a:solidFill>
                  <a:srgbClr val="333333"/>
                </a:solidFill>
                <a:highlight>
                  <a:schemeClr val="lt1"/>
                </a:highlight>
                <a:latin typeface="Merriweather"/>
                <a:ea typeface="Merriweather"/>
                <a:cs typeface="Merriweather"/>
                <a:sym typeface="Merriweather"/>
              </a:rPr>
              <a:t>[7] </a:t>
            </a:r>
            <a:r>
              <a:rPr lang="en-US" sz="700" u="sng">
                <a:solidFill>
                  <a:schemeClr val="hlink"/>
                </a:solidFill>
                <a:highlight>
                  <a:schemeClr val="lt1"/>
                </a:highlight>
                <a:latin typeface="Merriweather"/>
                <a:ea typeface="Merriweather"/>
                <a:cs typeface="Merriweather"/>
                <a:sym typeface="Merriweather"/>
                <a:hlinkClick r:id="rId6"/>
              </a:rPr>
              <a:t>https://miro.medium.com/v2/resize:fit:1200/1*QnKckNSZilG3HxytJZUoAw.png</a:t>
            </a:r>
            <a:r>
              <a:rPr lang="en-US" sz="700">
                <a:solidFill>
                  <a:srgbClr val="333333"/>
                </a:solidFill>
                <a:highlight>
                  <a:schemeClr val="lt1"/>
                </a:highlight>
                <a:latin typeface="Merriweather"/>
                <a:ea typeface="Merriweather"/>
                <a:cs typeface="Merriweather"/>
                <a:sym typeface="Merriweather"/>
              </a:rPr>
              <a:t> </a:t>
            </a:r>
            <a:endParaRPr sz="700">
              <a:solidFill>
                <a:srgbClr val="333333"/>
              </a:solidFill>
              <a:highlight>
                <a:schemeClr val="lt1"/>
              </a:highlight>
              <a:latin typeface="Merriweather"/>
              <a:ea typeface="Merriweather"/>
              <a:cs typeface="Merriweather"/>
              <a:sym typeface="Merriweather"/>
            </a:endParaRPr>
          </a:p>
          <a:p>
            <a:pPr marL="457200" lvl="0" indent="-228600" algn="l" rtl="0">
              <a:lnSpc>
                <a:spcPct val="150000"/>
              </a:lnSpc>
              <a:spcBef>
                <a:spcPts val="0"/>
              </a:spcBef>
              <a:spcAft>
                <a:spcPts val="0"/>
              </a:spcAft>
              <a:buClr>
                <a:schemeClr val="dk1"/>
              </a:buClr>
              <a:buSzPts val="1100"/>
              <a:buFont typeface="Arial"/>
              <a:buNone/>
            </a:pPr>
            <a:r>
              <a:rPr lang="en-US" sz="700">
                <a:solidFill>
                  <a:srgbClr val="333333"/>
                </a:solidFill>
                <a:highlight>
                  <a:schemeClr val="lt1"/>
                </a:highlight>
                <a:latin typeface="Merriweather"/>
                <a:ea typeface="Merriweather"/>
                <a:cs typeface="Merriweather"/>
                <a:sym typeface="Merriweather"/>
              </a:rPr>
              <a:t>[8] https://assets-global.website-files.com/5d7b77b063a9066d83e1209c/627d1225cb1b3d197840427a_60f040a887535b932a3b2b6e_cnn-hero%2520(1).png </a:t>
            </a:r>
            <a:endParaRPr sz="700">
              <a:solidFill>
                <a:srgbClr val="333333"/>
              </a:solidFill>
              <a:highlight>
                <a:schemeClr val="lt1"/>
              </a:highlight>
              <a:latin typeface="Merriweather"/>
              <a:ea typeface="Merriweather"/>
              <a:cs typeface="Merriweather"/>
              <a:sym typeface="Merriweather"/>
            </a:endParaRPr>
          </a:p>
          <a:p>
            <a:pPr marL="457200" lvl="0" indent="-228600" algn="l" rtl="0">
              <a:lnSpc>
                <a:spcPct val="150000"/>
              </a:lnSpc>
              <a:spcBef>
                <a:spcPts val="0"/>
              </a:spcBef>
              <a:spcAft>
                <a:spcPts val="0"/>
              </a:spcAft>
              <a:buClr>
                <a:schemeClr val="dk1"/>
              </a:buClr>
              <a:buSzPts val="1100"/>
              <a:buFont typeface="Arial"/>
              <a:buNone/>
            </a:pPr>
            <a:r>
              <a:rPr lang="en-US" sz="700">
                <a:solidFill>
                  <a:srgbClr val="434343"/>
                </a:solidFill>
                <a:latin typeface="Merriweather"/>
                <a:ea typeface="Merriweather"/>
                <a:cs typeface="Merriweather"/>
                <a:sym typeface="Merriweather"/>
              </a:rPr>
              <a:t>[9] https://assets-global.website-files.com/614c82ed388d53640613982e/646371e3bdc5ca90dee5331b_convolutional-neural-network%20(1).webp</a:t>
            </a:r>
            <a:endParaRPr sz="700">
              <a:solidFill>
                <a:srgbClr val="434343"/>
              </a:solidFill>
              <a:latin typeface="Merriweather"/>
              <a:ea typeface="Merriweather"/>
              <a:cs typeface="Merriweather"/>
              <a:sym typeface="Merriweather"/>
            </a:endParaRPr>
          </a:p>
          <a:p>
            <a:pPr marL="457200" lvl="0" indent="-228600" algn="l" rtl="0">
              <a:lnSpc>
                <a:spcPct val="150000"/>
              </a:lnSpc>
              <a:spcBef>
                <a:spcPts val="0"/>
              </a:spcBef>
              <a:spcAft>
                <a:spcPts val="0"/>
              </a:spcAft>
              <a:buClr>
                <a:schemeClr val="dk1"/>
              </a:buClr>
              <a:buSzPts val="1100"/>
              <a:buFont typeface="Arial"/>
              <a:buNone/>
            </a:pPr>
            <a:endParaRPr sz="1300">
              <a:solidFill>
                <a:schemeClr val="dk1"/>
              </a:solidFill>
              <a:latin typeface="Merriweather Light"/>
              <a:ea typeface="Merriweather Light"/>
              <a:cs typeface="Merriweather Light"/>
              <a:sym typeface="Merriweather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374" name="Google Shape;374;p40"/>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Questions</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375" name="Google Shape;375;p40"/>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376" name="Google Shape;376;p40"/>
          <p:cNvSpPr/>
          <p:nvPr/>
        </p:nvSpPr>
        <p:spPr>
          <a:xfrm>
            <a:off x="604450" y="1177900"/>
            <a:ext cx="7701000" cy="376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p:txBody>
      </p:sp>
      <p:pic>
        <p:nvPicPr>
          <p:cNvPr id="377" name="Google Shape;377;p40"/>
          <p:cNvPicPr preferRelativeResize="0"/>
          <p:nvPr/>
        </p:nvPicPr>
        <p:blipFill>
          <a:blip r:embed="rId3">
            <a:alphaModFix/>
          </a:blip>
          <a:stretch>
            <a:fillRect/>
          </a:stretch>
        </p:blipFill>
        <p:spPr>
          <a:xfrm>
            <a:off x="1923675" y="1302350"/>
            <a:ext cx="5296650" cy="317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1"/>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383" name="Google Shape;383;p41"/>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Supplemental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384" name="Google Shape;384;p41"/>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385" name="Google Shape;385;p41"/>
          <p:cNvSpPr/>
          <p:nvPr/>
        </p:nvSpPr>
        <p:spPr>
          <a:xfrm>
            <a:off x="604450" y="1177900"/>
            <a:ext cx="7701000" cy="376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p:txBody>
      </p:sp>
      <p:pic>
        <p:nvPicPr>
          <p:cNvPr id="386" name="Google Shape;386;p41"/>
          <p:cNvPicPr preferRelativeResize="0"/>
          <p:nvPr/>
        </p:nvPicPr>
        <p:blipFill>
          <a:blip r:embed="rId3">
            <a:alphaModFix/>
          </a:blip>
          <a:stretch>
            <a:fillRect/>
          </a:stretch>
        </p:blipFill>
        <p:spPr>
          <a:xfrm>
            <a:off x="4542225" y="1608300"/>
            <a:ext cx="4167150" cy="2580675"/>
          </a:xfrm>
          <a:prstGeom prst="rect">
            <a:avLst/>
          </a:prstGeom>
          <a:noFill/>
          <a:ln>
            <a:noFill/>
          </a:ln>
        </p:spPr>
      </p:pic>
      <p:pic>
        <p:nvPicPr>
          <p:cNvPr id="387" name="Google Shape;387;p41"/>
          <p:cNvPicPr preferRelativeResize="0"/>
          <p:nvPr/>
        </p:nvPicPr>
        <p:blipFill>
          <a:blip r:embed="rId4">
            <a:alphaModFix/>
          </a:blip>
          <a:stretch>
            <a:fillRect/>
          </a:stretch>
        </p:blipFill>
        <p:spPr>
          <a:xfrm>
            <a:off x="478725" y="1554700"/>
            <a:ext cx="3506156" cy="2580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2"/>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393" name="Google Shape;393;p42"/>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Supplemental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394" name="Google Shape;394;p42"/>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395" name="Google Shape;395;p42"/>
          <p:cNvSpPr/>
          <p:nvPr/>
        </p:nvSpPr>
        <p:spPr>
          <a:xfrm>
            <a:off x="604450" y="1177900"/>
            <a:ext cx="7701000" cy="376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p:txBody>
      </p:sp>
      <p:pic>
        <p:nvPicPr>
          <p:cNvPr id="396" name="Google Shape;396;p42"/>
          <p:cNvPicPr preferRelativeResize="0"/>
          <p:nvPr/>
        </p:nvPicPr>
        <p:blipFill>
          <a:blip r:embed="rId3">
            <a:alphaModFix/>
          </a:blip>
          <a:stretch>
            <a:fillRect/>
          </a:stretch>
        </p:blipFill>
        <p:spPr>
          <a:xfrm>
            <a:off x="4562700" y="1286675"/>
            <a:ext cx="4617550" cy="2792375"/>
          </a:xfrm>
          <a:prstGeom prst="rect">
            <a:avLst/>
          </a:prstGeom>
          <a:noFill/>
          <a:ln>
            <a:noFill/>
          </a:ln>
        </p:spPr>
      </p:pic>
      <p:pic>
        <p:nvPicPr>
          <p:cNvPr id="397" name="Google Shape;397;p42"/>
          <p:cNvPicPr preferRelativeResize="0"/>
          <p:nvPr/>
        </p:nvPicPr>
        <p:blipFill>
          <a:blip r:embed="rId4">
            <a:alphaModFix/>
          </a:blip>
          <a:stretch>
            <a:fillRect/>
          </a:stretch>
        </p:blipFill>
        <p:spPr>
          <a:xfrm>
            <a:off x="307775" y="1372550"/>
            <a:ext cx="4125432" cy="2792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93" name="Google Shape;93;p16"/>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Background - Neural Network Application</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94" name="Google Shape;94;p16"/>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95" name="Google Shape;95;p16"/>
          <p:cNvSpPr/>
          <p:nvPr/>
        </p:nvSpPr>
        <p:spPr>
          <a:xfrm>
            <a:off x="604450" y="1177900"/>
            <a:ext cx="4157100" cy="30597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Image classification using the TinyImageNet dataset</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Utilizes 12 layer neural network to classify an image into 1 of 200 classes</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Each layer is computationally heavy.</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Thousands of data values loaded for every single inference</a:t>
            </a:r>
            <a:endParaRPr sz="1500">
              <a:solidFill>
                <a:schemeClr val="dk1"/>
              </a:solidFill>
              <a:latin typeface="Merriweather Light"/>
              <a:ea typeface="Merriweather Light"/>
              <a:cs typeface="Merriweather Light"/>
              <a:sym typeface="Merriweather Light"/>
            </a:endParaRPr>
          </a:p>
        </p:txBody>
      </p:sp>
      <p:pic>
        <p:nvPicPr>
          <p:cNvPr id="96" name="Google Shape;96;p16"/>
          <p:cNvPicPr preferRelativeResize="0"/>
          <p:nvPr/>
        </p:nvPicPr>
        <p:blipFill>
          <a:blip r:embed="rId3">
            <a:alphaModFix/>
          </a:blip>
          <a:stretch>
            <a:fillRect/>
          </a:stretch>
        </p:blipFill>
        <p:spPr>
          <a:xfrm>
            <a:off x="4902250" y="1257188"/>
            <a:ext cx="3828876" cy="1381600"/>
          </a:xfrm>
          <a:prstGeom prst="rect">
            <a:avLst/>
          </a:prstGeom>
          <a:noFill/>
          <a:ln w="9525" cap="flat" cmpd="sng">
            <a:solidFill>
              <a:schemeClr val="dk2"/>
            </a:solidFill>
            <a:prstDash val="solid"/>
            <a:round/>
            <a:headEnd type="none" w="sm" len="sm"/>
            <a:tailEnd type="none" w="sm" len="sm"/>
          </a:ln>
        </p:spPr>
      </p:pic>
      <p:pic>
        <p:nvPicPr>
          <p:cNvPr id="97" name="Google Shape;97;p16"/>
          <p:cNvPicPr preferRelativeResize="0"/>
          <p:nvPr/>
        </p:nvPicPr>
        <p:blipFill rotWithShape="1">
          <a:blip r:embed="rId4">
            <a:alphaModFix/>
          </a:blip>
          <a:srcRect l="14908" t="12280" r="11361" b="11534"/>
          <a:stretch/>
        </p:blipFill>
        <p:spPr>
          <a:xfrm>
            <a:off x="5791075" y="2771700"/>
            <a:ext cx="2051224" cy="1709350"/>
          </a:xfrm>
          <a:prstGeom prst="rect">
            <a:avLst/>
          </a:prstGeom>
          <a:noFill/>
          <a:ln w="9525" cap="flat" cmpd="sng">
            <a:solidFill>
              <a:schemeClr val="dk2"/>
            </a:solidFill>
            <a:prstDash val="solid"/>
            <a:round/>
            <a:headEnd type="none" w="sm" len="sm"/>
            <a:tailEnd type="none" w="sm" len="sm"/>
          </a:ln>
        </p:spPr>
      </p:pic>
      <p:sp>
        <p:nvSpPr>
          <p:cNvPr id="98" name="Google Shape;98;p16"/>
          <p:cNvSpPr txBox="1"/>
          <p:nvPr/>
        </p:nvSpPr>
        <p:spPr>
          <a:xfrm>
            <a:off x="8358525" y="2348425"/>
            <a:ext cx="372600" cy="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Merriweather"/>
                <a:ea typeface="Merriweather"/>
                <a:cs typeface="Merriweather"/>
                <a:sym typeface="Merriweather"/>
              </a:rPr>
              <a:t>[7]</a:t>
            </a:r>
            <a:endParaRPr sz="1000">
              <a:latin typeface="Merriweather"/>
              <a:ea typeface="Merriweather"/>
              <a:cs typeface="Merriweather"/>
              <a:sym typeface="Merriweather"/>
            </a:endParaRPr>
          </a:p>
        </p:txBody>
      </p:sp>
      <p:sp>
        <p:nvSpPr>
          <p:cNvPr id="99" name="Google Shape;99;p16"/>
          <p:cNvSpPr txBox="1"/>
          <p:nvPr/>
        </p:nvSpPr>
        <p:spPr>
          <a:xfrm>
            <a:off x="7511850" y="4195750"/>
            <a:ext cx="372600" cy="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Merriweather"/>
                <a:ea typeface="Merriweather"/>
                <a:cs typeface="Merriweather"/>
                <a:sym typeface="Merriweather"/>
              </a:rPr>
              <a:t>[8]</a:t>
            </a:r>
            <a:endParaRPr sz="1000">
              <a:latin typeface="Merriweather"/>
              <a:ea typeface="Merriweather"/>
              <a:cs typeface="Merriweather"/>
              <a:sym typeface="Merriweath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3"/>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403" name="Google Shape;403;p43"/>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Supplemental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404" name="Google Shape;404;p43"/>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405" name="Google Shape;405;p43"/>
          <p:cNvSpPr/>
          <p:nvPr/>
        </p:nvSpPr>
        <p:spPr>
          <a:xfrm>
            <a:off x="604450" y="1177900"/>
            <a:ext cx="7701000" cy="376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p:txBody>
      </p:sp>
      <p:pic>
        <p:nvPicPr>
          <p:cNvPr id="406" name="Google Shape;406;p43"/>
          <p:cNvPicPr preferRelativeResize="0"/>
          <p:nvPr/>
        </p:nvPicPr>
        <p:blipFill>
          <a:blip r:embed="rId3">
            <a:alphaModFix/>
          </a:blip>
          <a:stretch>
            <a:fillRect/>
          </a:stretch>
        </p:blipFill>
        <p:spPr>
          <a:xfrm>
            <a:off x="604450" y="1489575"/>
            <a:ext cx="3550725" cy="2377175"/>
          </a:xfrm>
          <a:prstGeom prst="rect">
            <a:avLst/>
          </a:prstGeom>
          <a:noFill/>
          <a:ln>
            <a:noFill/>
          </a:ln>
        </p:spPr>
      </p:pic>
      <p:pic>
        <p:nvPicPr>
          <p:cNvPr id="407" name="Google Shape;407;p43"/>
          <p:cNvPicPr preferRelativeResize="0"/>
          <p:nvPr/>
        </p:nvPicPr>
        <p:blipFill>
          <a:blip r:embed="rId4">
            <a:alphaModFix/>
          </a:blip>
          <a:stretch>
            <a:fillRect/>
          </a:stretch>
        </p:blipFill>
        <p:spPr>
          <a:xfrm>
            <a:off x="4534475" y="1413875"/>
            <a:ext cx="3980900" cy="2452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4"/>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413" name="Google Shape;413;p44"/>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Supplemental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414" name="Google Shape;414;p44"/>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415" name="Google Shape;415;p44"/>
          <p:cNvSpPr/>
          <p:nvPr/>
        </p:nvSpPr>
        <p:spPr>
          <a:xfrm>
            <a:off x="604450" y="1177900"/>
            <a:ext cx="7701000" cy="376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p:txBody>
      </p:sp>
      <p:pic>
        <p:nvPicPr>
          <p:cNvPr id="416" name="Google Shape;416;p44"/>
          <p:cNvPicPr preferRelativeResize="0"/>
          <p:nvPr/>
        </p:nvPicPr>
        <p:blipFill>
          <a:blip r:embed="rId3">
            <a:alphaModFix/>
          </a:blip>
          <a:stretch>
            <a:fillRect/>
          </a:stretch>
        </p:blipFill>
        <p:spPr>
          <a:xfrm>
            <a:off x="152400" y="1346688"/>
            <a:ext cx="8839204" cy="28744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5"/>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422" name="Google Shape;422;p45"/>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Supplemental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423" name="Google Shape;423;p45"/>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424" name="Google Shape;424;p45"/>
          <p:cNvSpPr/>
          <p:nvPr/>
        </p:nvSpPr>
        <p:spPr>
          <a:xfrm>
            <a:off x="604450" y="1177900"/>
            <a:ext cx="7701000" cy="376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p:txBody>
      </p:sp>
      <p:pic>
        <p:nvPicPr>
          <p:cNvPr id="425" name="Google Shape;425;p45"/>
          <p:cNvPicPr preferRelativeResize="0"/>
          <p:nvPr/>
        </p:nvPicPr>
        <p:blipFill>
          <a:blip r:embed="rId3">
            <a:alphaModFix/>
          </a:blip>
          <a:stretch>
            <a:fillRect/>
          </a:stretch>
        </p:blipFill>
        <p:spPr>
          <a:xfrm>
            <a:off x="152400" y="1419625"/>
            <a:ext cx="8839204" cy="28615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6"/>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431" name="Google Shape;431;p46"/>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Supplemental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432" name="Google Shape;432;p46"/>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pic>
        <p:nvPicPr>
          <p:cNvPr id="433" name="Google Shape;433;p46"/>
          <p:cNvPicPr preferRelativeResize="0"/>
          <p:nvPr/>
        </p:nvPicPr>
        <p:blipFill rotWithShape="1">
          <a:blip r:embed="rId3">
            <a:alphaModFix/>
          </a:blip>
          <a:srcRect t="30314" b="34375"/>
          <a:stretch/>
        </p:blipFill>
        <p:spPr>
          <a:xfrm>
            <a:off x="819300" y="1553800"/>
            <a:ext cx="7661450" cy="554925"/>
          </a:xfrm>
          <a:prstGeom prst="rect">
            <a:avLst/>
          </a:prstGeom>
          <a:noFill/>
          <a:ln>
            <a:noFill/>
          </a:ln>
        </p:spPr>
      </p:pic>
      <p:pic>
        <p:nvPicPr>
          <p:cNvPr id="434" name="Google Shape;434;p46"/>
          <p:cNvPicPr preferRelativeResize="0"/>
          <p:nvPr/>
        </p:nvPicPr>
        <p:blipFill>
          <a:blip r:embed="rId4">
            <a:alphaModFix/>
          </a:blip>
          <a:stretch>
            <a:fillRect/>
          </a:stretch>
        </p:blipFill>
        <p:spPr>
          <a:xfrm>
            <a:off x="769250" y="3100550"/>
            <a:ext cx="7842900" cy="603300"/>
          </a:xfrm>
          <a:prstGeom prst="rect">
            <a:avLst/>
          </a:prstGeom>
          <a:noFill/>
          <a:ln>
            <a:noFill/>
          </a:ln>
        </p:spPr>
      </p:pic>
      <p:sp>
        <p:nvSpPr>
          <p:cNvPr id="435" name="Google Shape;435;p46"/>
          <p:cNvSpPr txBox="1"/>
          <p:nvPr/>
        </p:nvSpPr>
        <p:spPr>
          <a:xfrm>
            <a:off x="2386325" y="3634413"/>
            <a:ext cx="48315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Final Kernel Latency Delays</a:t>
            </a:r>
            <a:endParaRPr sz="1200"/>
          </a:p>
        </p:txBody>
      </p:sp>
      <p:sp>
        <p:nvSpPr>
          <p:cNvPr id="436" name="Google Shape;436;p46"/>
          <p:cNvSpPr txBox="1"/>
          <p:nvPr/>
        </p:nvSpPr>
        <p:spPr>
          <a:xfrm>
            <a:off x="2362575" y="2161313"/>
            <a:ext cx="48315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Original Kernel Latency Delays</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442" name="Google Shape;442;p47"/>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Supplemental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443" name="Google Shape;443;p47"/>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444" name="Google Shape;444;p47"/>
          <p:cNvSpPr txBox="1"/>
          <p:nvPr/>
        </p:nvSpPr>
        <p:spPr>
          <a:xfrm>
            <a:off x="3085100" y="3714950"/>
            <a:ext cx="22254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Final Kernel Utilization</a:t>
            </a:r>
            <a:endParaRPr sz="1200"/>
          </a:p>
        </p:txBody>
      </p:sp>
      <p:pic>
        <p:nvPicPr>
          <p:cNvPr id="445" name="Google Shape;445;p47"/>
          <p:cNvPicPr preferRelativeResize="0"/>
          <p:nvPr/>
        </p:nvPicPr>
        <p:blipFill>
          <a:blip r:embed="rId3">
            <a:alphaModFix/>
          </a:blip>
          <a:stretch>
            <a:fillRect/>
          </a:stretch>
        </p:blipFill>
        <p:spPr>
          <a:xfrm>
            <a:off x="220900" y="1866275"/>
            <a:ext cx="4234675" cy="1513350"/>
          </a:xfrm>
          <a:prstGeom prst="rect">
            <a:avLst/>
          </a:prstGeom>
          <a:noFill/>
          <a:ln>
            <a:noFill/>
          </a:ln>
        </p:spPr>
      </p:pic>
      <p:pic>
        <p:nvPicPr>
          <p:cNvPr id="446" name="Google Shape;446;p47"/>
          <p:cNvPicPr preferRelativeResize="0"/>
          <p:nvPr/>
        </p:nvPicPr>
        <p:blipFill rotWithShape="1">
          <a:blip r:embed="rId4">
            <a:alphaModFix/>
          </a:blip>
          <a:srcRect r="28739"/>
          <a:stretch/>
        </p:blipFill>
        <p:spPr>
          <a:xfrm>
            <a:off x="4641775" y="1434013"/>
            <a:ext cx="4098574" cy="2202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8"/>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452" name="Google Shape;452;p48"/>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Supplemental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453" name="Google Shape;453;p48"/>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pic>
        <p:nvPicPr>
          <p:cNvPr id="454" name="Google Shape;454;p48"/>
          <p:cNvPicPr preferRelativeResize="0"/>
          <p:nvPr/>
        </p:nvPicPr>
        <p:blipFill>
          <a:blip r:embed="rId3">
            <a:alphaModFix/>
          </a:blip>
          <a:stretch>
            <a:fillRect/>
          </a:stretch>
        </p:blipFill>
        <p:spPr>
          <a:xfrm>
            <a:off x="2232475" y="1186100"/>
            <a:ext cx="4608600" cy="3033900"/>
          </a:xfrm>
          <a:prstGeom prst="rect">
            <a:avLst/>
          </a:prstGeom>
          <a:noFill/>
          <a:ln>
            <a:noFill/>
          </a:ln>
        </p:spPr>
      </p:pic>
      <p:sp>
        <p:nvSpPr>
          <p:cNvPr id="455" name="Google Shape;455;p48"/>
          <p:cNvSpPr txBox="1"/>
          <p:nvPr/>
        </p:nvSpPr>
        <p:spPr>
          <a:xfrm>
            <a:off x="2009575" y="4220000"/>
            <a:ext cx="48315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Final Kernel Code</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9"/>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461" name="Google Shape;461;p49"/>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Supplemental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462" name="Google Shape;462;p49"/>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pic>
        <p:nvPicPr>
          <p:cNvPr id="463" name="Google Shape;463;p49"/>
          <p:cNvPicPr preferRelativeResize="0"/>
          <p:nvPr/>
        </p:nvPicPr>
        <p:blipFill>
          <a:blip r:embed="rId3">
            <a:alphaModFix/>
          </a:blip>
          <a:stretch>
            <a:fillRect/>
          </a:stretch>
        </p:blipFill>
        <p:spPr>
          <a:xfrm>
            <a:off x="593750" y="1520787"/>
            <a:ext cx="7864824" cy="642350"/>
          </a:xfrm>
          <a:prstGeom prst="rect">
            <a:avLst/>
          </a:prstGeom>
          <a:noFill/>
          <a:ln>
            <a:noFill/>
          </a:ln>
        </p:spPr>
      </p:pic>
      <p:sp>
        <p:nvSpPr>
          <p:cNvPr id="464" name="Google Shape;464;p49"/>
          <p:cNvSpPr txBox="1"/>
          <p:nvPr/>
        </p:nvSpPr>
        <p:spPr>
          <a:xfrm>
            <a:off x="2304375" y="2163138"/>
            <a:ext cx="48315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Write to SSD From Host</a:t>
            </a:r>
            <a:endParaRPr sz="1200"/>
          </a:p>
        </p:txBody>
      </p:sp>
      <p:pic>
        <p:nvPicPr>
          <p:cNvPr id="465" name="Google Shape;465;p49"/>
          <p:cNvPicPr preferRelativeResize="0"/>
          <p:nvPr/>
        </p:nvPicPr>
        <p:blipFill>
          <a:blip r:embed="rId4">
            <a:alphaModFix/>
          </a:blip>
          <a:stretch>
            <a:fillRect/>
          </a:stretch>
        </p:blipFill>
        <p:spPr>
          <a:xfrm>
            <a:off x="554375" y="2681288"/>
            <a:ext cx="7904201" cy="615917"/>
          </a:xfrm>
          <a:prstGeom prst="rect">
            <a:avLst/>
          </a:prstGeom>
          <a:noFill/>
          <a:ln>
            <a:noFill/>
          </a:ln>
        </p:spPr>
      </p:pic>
      <p:sp>
        <p:nvSpPr>
          <p:cNvPr id="466" name="Google Shape;466;p49"/>
          <p:cNvSpPr txBox="1"/>
          <p:nvPr/>
        </p:nvSpPr>
        <p:spPr>
          <a:xfrm>
            <a:off x="2401425" y="3297213"/>
            <a:ext cx="48315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Read from SSD to Host</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0"/>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472" name="Google Shape;472;p50"/>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Supplemental</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473" name="Google Shape;473;p50"/>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grpSp>
        <p:nvGrpSpPr>
          <p:cNvPr id="474" name="Google Shape;474;p50"/>
          <p:cNvGrpSpPr/>
          <p:nvPr/>
        </p:nvGrpSpPr>
        <p:grpSpPr>
          <a:xfrm>
            <a:off x="1792200" y="1349896"/>
            <a:ext cx="5910278" cy="1023604"/>
            <a:chOff x="1792200" y="1349896"/>
            <a:chExt cx="5910278" cy="1023604"/>
          </a:xfrm>
        </p:grpSpPr>
        <p:sp>
          <p:nvSpPr>
            <p:cNvPr id="475" name="Google Shape;475;p50"/>
            <p:cNvSpPr txBox="1"/>
            <p:nvPr/>
          </p:nvSpPr>
          <p:spPr>
            <a:xfrm>
              <a:off x="2299325" y="2048000"/>
              <a:ext cx="4831500" cy="325500"/>
            </a:xfrm>
            <a:prstGeom prst="rect">
              <a:avLst/>
            </a:prstGeom>
            <a:noFill/>
            <a:ln>
              <a:noFill/>
            </a:ln>
          </p:spPr>
          <p:txBody>
            <a:bodyPr spcFirstLastPara="1" wrap="square" lIns="91425" tIns="91425" rIns="91425" bIns="91425" anchor="t" anchorCtr="0">
              <a:noAutofit/>
            </a:bodyPr>
            <a:lstStyle/>
            <a:p>
              <a:pPr marL="457200" lvl="0" indent="-304800" algn="ctr" rtl="0">
                <a:spcBef>
                  <a:spcPts val="0"/>
                </a:spcBef>
                <a:spcAft>
                  <a:spcPts val="0"/>
                </a:spcAft>
                <a:buSzPts val="1200"/>
                <a:buAutoNum type="arabicPeriod"/>
              </a:pPr>
              <a:r>
                <a:rPr lang="en-US" sz="1200"/>
                <a:t>Read from SSD to FPGA</a:t>
              </a:r>
              <a:endParaRPr sz="1200"/>
            </a:p>
          </p:txBody>
        </p:sp>
        <p:pic>
          <p:nvPicPr>
            <p:cNvPr id="476" name="Google Shape;476;p50"/>
            <p:cNvPicPr preferRelativeResize="0"/>
            <p:nvPr/>
          </p:nvPicPr>
          <p:blipFill>
            <a:blip r:embed="rId3">
              <a:alphaModFix/>
            </a:blip>
            <a:stretch>
              <a:fillRect/>
            </a:stretch>
          </p:blipFill>
          <p:spPr>
            <a:xfrm>
              <a:off x="1792200" y="1349896"/>
              <a:ext cx="5910278" cy="708400"/>
            </a:xfrm>
            <a:prstGeom prst="rect">
              <a:avLst/>
            </a:prstGeom>
            <a:noFill/>
            <a:ln>
              <a:noFill/>
            </a:ln>
          </p:spPr>
        </p:pic>
      </p:grpSp>
      <p:pic>
        <p:nvPicPr>
          <p:cNvPr id="477" name="Google Shape;477;p50"/>
          <p:cNvPicPr preferRelativeResize="0"/>
          <p:nvPr/>
        </p:nvPicPr>
        <p:blipFill>
          <a:blip r:embed="rId4">
            <a:alphaModFix/>
          </a:blip>
          <a:stretch>
            <a:fillRect/>
          </a:stretch>
        </p:blipFill>
        <p:spPr>
          <a:xfrm>
            <a:off x="286675" y="2599097"/>
            <a:ext cx="5118525" cy="603450"/>
          </a:xfrm>
          <a:prstGeom prst="rect">
            <a:avLst/>
          </a:prstGeom>
          <a:noFill/>
          <a:ln>
            <a:noFill/>
          </a:ln>
        </p:spPr>
      </p:pic>
      <p:grpSp>
        <p:nvGrpSpPr>
          <p:cNvPr id="478" name="Google Shape;478;p50"/>
          <p:cNvGrpSpPr/>
          <p:nvPr/>
        </p:nvGrpSpPr>
        <p:grpSpPr>
          <a:xfrm>
            <a:off x="1509450" y="3654972"/>
            <a:ext cx="6475775" cy="930191"/>
            <a:chOff x="1691550" y="2648422"/>
            <a:chExt cx="6475775" cy="930191"/>
          </a:xfrm>
        </p:grpSpPr>
        <p:sp>
          <p:nvSpPr>
            <p:cNvPr id="479" name="Google Shape;479;p50"/>
            <p:cNvSpPr txBox="1"/>
            <p:nvPr/>
          </p:nvSpPr>
          <p:spPr>
            <a:xfrm>
              <a:off x="2376275" y="3253113"/>
              <a:ext cx="48315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4. Write to SSD from FPGA</a:t>
              </a:r>
              <a:endParaRPr sz="1200"/>
            </a:p>
          </p:txBody>
        </p:sp>
        <p:pic>
          <p:nvPicPr>
            <p:cNvPr id="480" name="Google Shape;480;p50"/>
            <p:cNvPicPr preferRelativeResize="0"/>
            <p:nvPr/>
          </p:nvPicPr>
          <p:blipFill>
            <a:blip r:embed="rId5">
              <a:alphaModFix/>
            </a:blip>
            <a:stretch>
              <a:fillRect/>
            </a:stretch>
          </p:blipFill>
          <p:spPr>
            <a:xfrm>
              <a:off x="1691550" y="2648422"/>
              <a:ext cx="6475775" cy="648800"/>
            </a:xfrm>
            <a:prstGeom prst="rect">
              <a:avLst/>
            </a:prstGeom>
            <a:noFill/>
            <a:ln>
              <a:noFill/>
            </a:ln>
          </p:spPr>
        </p:pic>
      </p:grpSp>
      <p:pic>
        <p:nvPicPr>
          <p:cNvPr id="481" name="Google Shape;481;p50"/>
          <p:cNvPicPr preferRelativeResize="0"/>
          <p:nvPr/>
        </p:nvPicPr>
        <p:blipFill>
          <a:blip r:embed="rId6">
            <a:alphaModFix/>
          </a:blip>
          <a:stretch>
            <a:fillRect/>
          </a:stretch>
        </p:blipFill>
        <p:spPr>
          <a:xfrm>
            <a:off x="5525638" y="2726572"/>
            <a:ext cx="3506450" cy="377025"/>
          </a:xfrm>
          <a:prstGeom prst="rect">
            <a:avLst/>
          </a:prstGeom>
          <a:noFill/>
          <a:ln>
            <a:noFill/>
          </a:ln>
        </p:spPr>
      </p:pic>
      <p:sp>
        <p:nvSpPr>
          <p:cNvPr id="482" name="Google Shape;482;p50"/>
          <p:cNvSpPr txBox="1"/>
          <p:nvPr/>
        </p:nvSpPr>
        <p:spPr>
          <a:xfrm>
            <a:off x="514100" y="3147175"/>
            <a:ext cx="48315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2. Set Input Arguments for Kernel to buffer pointers</a:t>
            </a:r>
            <a:endParaRPr sz="1200"/>
          </a:p>
        </p:txBody>
      </p:sp>
      <p:sp>
        <p:nvSpPr>
          <p:cNvPr id="483" name="Google Shape;483;p50"/>
          <p:cNvSpPr txBox="1"/>
          <p:nvPr/>
        </p:nvSpPr>
        <p:spPr>
          <a:xfrm>
            <a:off x="4863113" y="3147163"/>
            <a:ext cx="48315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3. Call FPGA Kernel</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105" name="Google Shape;105;p17"/>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Background - Convolution Process</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106" name="Google Shape;106;p17"/>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107" name="Google Shape;107;p17"/>
          <p:cNvSpPr/>
          <p:nvPr/>
        </p:nvSpPr>
        <p:spPr>
          <a:xfrm>
            <a:off x="604450" y="1177900"/>
            <a:ext cx="3584700" cy="30597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Evaluate strength of a filter to identify features in images</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Higher number -&gt; Higher presence of filter</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Data Used:</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Input Data (3D array)</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Filter Data (4D array)</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Output Data (3D array)</a:t>
            </a:r>
            <a:endParaRPr sz="1500">
              <a:solidFill>
                <a:schemeClr val="dk1"/>
              </a:solidFill>
              <a:latin typeface="Merriweather Light"/>
              <a:ea typeface="Merriweather Light"/>
              <a:cs typeface="Merriweather Light"/>
              <a:sym typeface="Merriweather Light"/>
            </a:endParaRPr>
          </a:p>
        </p:txBody>
      </p:sp>
      <p:pic>
        <p:nvPicPr>
          <p:cNvPr id="108" name="Google Shape;108;p17"/>
          <p:cNvPicPr preferRelativeResize="0"/>
          <p:nvPr/>
        </p:nvPicPr>
        <p:blipFill>
          <a:blip r:embed="rId3">
            <a:alphaModFix/>
          </a:blip>
          <a:stretch>
            <a:fillRect/>
          </a:stretch>
        </p:blipFill>
        <p:spPr>
          <a:xfrm>
            <a:off x="4376800" y="1457725"/>
            <a:ext cx="4462400" cy="2785174"/>
          </a:xfrm>
          <a:prstGeom prst="rect">
            <a:avLst/>
          </a:prstGeom>
          <a:noFill/>
          <a:ln w="9525" cap="flat" cmpd="sng">
            <a:solidFill>
              <a:schemeClr val="dk2"/>
            </a:solidFill>
            <a:prstDash val="solid"/>
            <a:round/>
            <a:headEnd type="none" w="sm" len="sm"/>
            <a:tailEnd type="none" w="sm" len="sm"/>
          </a:ln>
        </p:spPr>
      </p:pic>
      <p:sp>
        <p:nvSpPr>
          <p:cNvPr id="109" name="Google Shape;109;p17"/>
          <p:cNvSpPr txBox="1"/>
          <p:nvPr/>
        </p:nvSpPr>
        <p:spPr>
          <a:xfrm>
            <a:off x="8413175" y="3932975"/>
            <a:ext cx="519600" cy="5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Merriweather"/>
                <a:ea typeface="Merriweather"/>
                <a:cs typeface="Merriweather"/>
                <a:sym typeface="Merriweather"/>
              </a:rPr>
              <a:t>[9]</a:t>
            </a:r>
            <a:endParaRPr sz="1000">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115" name="Google Shape;115;p18"/>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Background - SmartSSD</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116" name="Google Shape;116;p18"/>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117" name="Google Shape;117;p18"/>
          <p:cNvSpPr/>
          <p:nvPr/>
        </p:nvSpPr>
        <p:spPr>
          <a:xfrm>
            <a:off x="604450" y="1177900"/>
            <a:ext cx="4166100" cy="30597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3.84 TB NAND Flash Samsung SSD [4]</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NVMe Connection</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AMD Kintex Ultrascale+ FPGA</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Utilize Vitis to synthesize C</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Reconfigurable</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PCIe Switch between SSD, FPGA, and Host CPU </a:t>
            </a:r>
            <a:endParaRPr sz="1500">
              <a:solidFill>
                <a:schemeClr val="dk1"/>
              </a:solidFill>
              <a:latin typeface="Merriweather Light"/>
              <a:ea typeface="Merriweather Light"/>
              <a:cs typeface="Merriweather Light"/>
              <a:sym typeface="Merriweather Light"/>
            </a:endParaRPr>
          </a:p>
        </p:txBody>
      </p:sp>
      <p:pic>
        <p:nvPicPr>
          <p:cNvPr id="118" name="Google Shape;118;p18"/>
          <p:cNvPicPr preferRelativeResize="0"/>
          <p:nvPr/>
        </p:nvPicPr>
        <p:blipFill>
          <a:blip r:embed="rId3">
            <a:alphaModFix/>
          </a:blip>
          <a:stretch>
            <a:fillRect/>
          </a:stretch>
        </p:blipFill>
        <p:spPr>
          <a:xfrm>
            <a:off x="4918175" y="1742900"/>
            <a:ext cx="4104475" cy="1985075"/>
          </a:xfrm>
          <a:prstGeom prst="rect">
            <a:avLst/>
          </a:prstGeom>
          <a:noFill/>
          <a:ln>
            <a:noFill/>
          </a:ln>
        </p:spPr>
      </p:pic>
      <p:sp>
        <p:nvSpPr>
          <p:cNvPr id="119" name="Google Shape;119;p18"/>
          <p:cNvSpPr txBox="1"/>
          <p:nvPr/>
        </p:nvSpPr>
        <p:spPr>
          <a:xfrm>
            <a:off x="5477600" y="3727975"/>
            <a:ext cx="2890200" cy="23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t>SmartSSD Architecture [5]</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p19"/>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125" name="Google Shape;125;p19"/>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Related Works - SmartSSD Accelerator</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126" name="Google Shape;126;p19"/>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127" name="Google Shape;127;p19"/>
          <p:cNvSpPr/>
          <p:nvPr/>
        </p:nvSpPr>
        <p:spPr>
          <a:xfrm>
            <a:off x="604450" y="1234525"/>
            <a:ext cx="7490400" cy="34182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Common CPUs unable to utilize high bandwidth with multiple SSDs </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Solution proposes to use SmartSSD for faster computations</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Evaluates SparkSQL framework with TPC-H (benchmark)</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Compare acceleration between CPU, external FPGA (Alveo U250) and SmartSSD [5]</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Compares multiple results:</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Execution Time Speedup</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Performance Per Watt</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CPU Utilization</a:t>
            </a:r>
            <a:endParaRPr sz="1500">
              <a:solidFill>
                <a:schemeClr val="dk1"/>
              </a:solidFill>
              <a:latin typeface="Merriweather Light"/>
              <a:ea typeface="Merriweather Light"/>
              <a:cs typeface="Merriweather Light"/>
              <a:sym typeface="Merriweather Light"/>
            </a:endParaRPr>
          </a:p>
          <a:p>
            <a:pPr marL="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31"/>
        <p:cNvGrpSpPr/>
        <p:nvPr/>
      </p:nvGrpSpPr>
      <p:grpSpPr>
        <a:xfrm>
          <a:off x="0" y="0"/>
          <a:ext cx="0" cy="0"/>
          <a:chOff x="0" y="0"/>
          <a:chExt cx="0" cy="0"/>
        </a:xfrm>
      </p:grpSpPr>
      <p:sp>
        <p:nvSpPr>
          <p:cNvPr id="132" name="Google Shape;132;p20"/>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133" name="Google Shape;133;p20"/>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Related Works - SmartSSD Accelerator</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134" name="Google Shape;134;p20"/>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pic>
        <p:nvPicPr>
          <p:cNvPr id="135" name="Google Shape;135;p20"/>
          <p:cNvPicPr preferRelativeResize="0"/>
          <p:nvPr/>
        </p:nvPicPr>
        <p:blipFill>
          <a:blip r:embed="rId3">
            <a:alphaModFix/>
          </a:blip>
          <a:stretch>
            <a:fillRect/>
          </a:stretch>
        </p:blipFill>
        <p:spPr>
          <a:xfrm>
            <a:off x="3989250" y="1525625"/>
            <a:ext cx="4677799" cy="2109450"/>
          </a:xfrm>
          <a:prstGeom prst="rect">
            <a:avLst/>
          </a:prstGeom>
          <a:noFill/>
          <a:ln>
            <a:noFill/>
          </a:ln>
        </p:spPr>
      </p:pic>
      <p:sp>
        <p:nvSpPr>
          <p:cNvPr id="136" name="Google Shape;136;p20"/>
          <p:cNvSpPr txBox="1"/>
          <p:nvPr/>
        </p:nvSpPr>
        <p:spPr>
          <a:xfrm>
            <a:off x="5021450" y="3570100"/>
            <a:ext cx="2890200" cy="23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t>External FPGA and SmartSSD Speedup Results [5]</a:t>
            </a:r>
            <a:endParaRPr sz="900"/>
          </a:p>
        </p:txBody>
      </p:sp>
      <p:sp>
        <p:nvSpPr>
          <p:cNvPr id="137" name="Google Shape;137;p20"/>
          <p:cNvSpPr/>
          <p:nvPr/>
        </p:nvSpPr>
        <p:spPr>
          <a:xfrm>
            <a:off x="604450" y="1234525"/>
            <a:ext cx="3265200" cy="34182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Analyzes Speedup between baseline CPU, Alveo U250 accelerator cards, and SmartSSD</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Analyzes with multiple SSDs</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Large improvement with throughput of SmartSSD</a:t>
            </a:r>
            <a:endParaRPr sz="1500">
              <a:solidFill>
                <a:schemeClr val="dk1"/>
              </a:solidFill>
              <a:latin typeface="Merriweather Light"/>
              <a:ea typeface="Merriweather Light"/>
              <a:cs typeface="Merriweather Light"/>
              <a:sym typeface="Merriweather Light"/>
            </a:endParaRPr>
          </a:p>
          <a:p>
            <a:pPr marL="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143" name="Google Shape;143;p21"/>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Related Works - NeSSA</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144" name="Google Shape;144;p21"/>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145" name="Google Shape;145;p21"/>
          <p:cNvSpPr/>
          <p:nvPr/>
        </p:nvSpPr>
        <p:spPr>
          <a:xfrm>
            <a:off x="604450" y="1177900"/>
            <a:ext cx="7898400" cy="30597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Data movement can take as much as 80% of total time for warehouse-scale operations</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Proposes near-storage acceleration model involving SmartSSD to reduce data movement</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Select subsets of large datasets to train while maintaining accuracy</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Uses multiple datasets to train model (includeTinyImageNet)</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Analyzes accuracy of NeSSA training and time to train </a:t>
            </a:r>
            <a:endParaRPr sz="1500">
              <a:solidFill>
                <a:schemeClr val="dk1"/>
              </a:solidFill>
              <a:latin typeface="Merriweather Light"/>
              <a:ea typeface="Merriweather Light"/>
              <a:cs typeface="Merriweather Light"/>
              <a:sym typeface="Merriweather Light"/>
            </a:endParaRPr>
          </a:p>
          <a:p>
            <a:pPr marL="914400" marR="0" lvl="1"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Compares multiple subset sizes with other training models [6]</a:t>
            </a:r>
            <a:endParaRPr sz="1500">
              <a:solidFill>
                <a:schemeClr val="dk1"/>
              </a:solidFill>
              <a:latin typeface="Merriweather Light"/>
              <a:ea typeface="Merriweather Light"/>
              <a:cs typeface="Merriweather Light"/>
              <a:sym typeface="Merriweather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p:nvPr/>
        </p:nvSpPr>
        <p:spPr>
          <a:xfrm>
            <a:off x="685800" y="1123920"/>
            <a:ext cx="7619778" cy="378"/>
          </a:xfrm>
          <a:custGeom>
            <a:avLst/>
            <a:gdLst/>
            <a:ahLst/>
            <a:cxnLst/>
            <a:rect l="l" t="t" r="r" b="b"/>
            <a:pathLst>
              <a:path w="21600" h="21600" extrusionOk="0">
                <a:moveTo>
                  <a:pt x="0" y="0"/>
                </a:moveTo>
                <a:lnTo>
                  <a:pt x="21600" y="21600"/>
                </a:lnTo>
              </a:path>
            </a:pathLst>
          </a:custGeom>
          <a:solidFill>
            <a:srgbClr val="BBE0E3"/>
          </a:solidFill>
          <a:ln w="12600" cap="flat" cmpd="sng">
            <a:solidFill>
              <a:srgbClr val="F1BE48"/>
            </a:solidFill>
            <a:prstDash val="solid"/>
            <a:round/>
            <a:headEnd type="none" w="sm" len="sm"/>
            <a:tailEnd type="none" w="sm" len="sm"/>
          </a:ln>
        </p:spPr>
      </p:sp>
      <p:sp>
        <p:nvSpPr>
          <p:cNvPr id="151" name="Google Shape;151;p22"/>
          <p:cNvSpPr/>
          <p:nvPr/>
        </p:nvSpPr>
        <p:spPr>
          <a:xfrm>
            <a:off x="604455" y="583200"/>
            <a:ext cx="7701000" cy="430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200" b="1">
                <a:solidFill>
                  <a:srgbClr val="C8102E"/>
                </a:solidFill>
                <a:latin typeface="Open Sans ExtraBold"/>
                <a:ea typeface="Open Sans ExtraBold"/>
                <a:cs typeface="Open Sans ExtraBold"/>
                <a:sym typeface="Open Sans ExtraBold"/>
              </a:rPr>
              <a:t>Related Works - NeSSA</a:t>
            </a: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Font typeface="Arial"/>
              <a:buNone/>
            </a:pPr>
            <a:endParaRPr sz="2200" b="1">
              <a:solidFill>
                <a:srgbClr val="C8102E"/>
              </a:solidFill>
              <a:latin typeface="Open Sans ExtraBold"/>
              <a:ea typeface="Open Sans ExtraBold"/>
              <a:cs typeface="Open Sans ExtraBold"/>
              <a:sym typeface="Open Sans ExtraBold"/>
            </a:endParaRPr>
          </a:p>
        </p:txBody>
      </p:sp>
      <p:sp>
        <p:nvSpPr>
          <p:cNvPr id="152" name="Google Shape;152;p22"/>
          <p:cNvSpPr/>
          <p:nvPr/>
        </p:nvSpPr>
        <p:spPr>
          <a:xfrm>
            <a:off x="8458200" y="4816440"/>
            <a:ext cx="378" cy="151902"/>
          </a:xfrm>
          <a:custGeom>
            <a:avLst/>
            <a:gdLst/>
            <a:ahLst/>
            <a:cxnLst/>
            <a:rect l="l" t="t" r="r" b="b"/>
            <a:pathLst>
              <a:path w="21600" h="21600" extrusionOk="0">
                <a:moveTo>
                  <a:pt x="0" y="0"/>
                </a:moveTo>
                <a:lnTo>
                  <a:pt x="21600" y="21600"/>
                </a:lnTo>
              </a:path>
            </a:pathLst>
          </a:custGeom>
          <a:solidFill>
            <a:srgbClr val="BBE0E3"/>
          </a:solidFill>
          <a:ln w="9525" cap="flat" cmpd="sng">
            <a:solidFill>
              <a:srgbClr val="F1BE48"/>
            </a:solidFill>
            <a:prstDash val="solid"/>
            <a:round/>
            <a:headEnd type="none" w="sm" len="sm"/>
            <a:tailEnd type="none" w="sm" len="sm"/>
          </a:ln>
        </p:spPr>
      </p:sp>
      <p:sp>
        <p:nvSpPr>
          <p:cNvPr id="153" name="Google Shape;153;p22"/>
          <p:cNvSpPr txBox="1"/>
          <p:nvPr/>
        </p:nvSpPr>
        <p:spPr>
          <a:xfrm>
            <a:off x="5257800" y="3754725"/>
            <a:ext cx="28902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t>Percent of time Training Neural Networks Vs. Data Movement Latency for Machine Learning Models[6]</a:t>
            </a:r>
            <a:endParaRPr sz="900"/>
          </a:p>
        </p:txBody>
      </p:sp>
      <p:sp>
        <p:nvSpPr>
          <p:cNvPr id="154" name="Google Shape;154;p22"/>
          <p:cNvSpPr/>
          <p:nvPr/>
        </p:nvSpPr>
        <p:spPr>
          <a:xfrm>
            <a:off x="604450" y="1234525"/>
            <a:ext cx="3265200" cy="34182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Authors compare time spent on computation and data movement for multiple models</a:t>
            </a:r>
            <a:endParaRPr sz="1500">
              <a:solidFill>
                <a:schemeClr val="dk1"/>
              </a:solidFill>
              <a:latin typeface="Merriweather Light"/>
              <a:ea typeface="Merriweather Light"/>
              <a:cs typeface="Merriweather Light"/>
              <a:sym typeface="Merriweather Light"/>
            </a:endParaRPr>
          </a:p>
          <a:p>
            <a:pPr marL="457200" marR="0" lvl="0" indent="-323850" algn="l" rtl="0">
              <a:lnSpc>
                <a:spcPct val="150000"/>
              </a:lnSpc>
              <a:spcBef>
                <a:spcPts val="0"/>
              </a:spcBef>
              <a:spcAft>
                <a:spcPts val="0"/>
              </a:spcAft>
              <a:buClr>
                <a:schemeClr val="dk1"/>
              </a:buClr>
              <a:buSzPts val="1500"/>
              <a:buFont typeface="Merriweather Light"/>
              <a:buChar char="●"/>
            </a:pPr>
            <a:r>
              <a:rPr lang="en-US" sz="1500">
                <a:solidFill>
                  <a:schemeClr val="dk1"/>
                </a:solidFill>
                <a:latin typeface="Merriweather Light"/>
                <a:ea typeface="Merriweather Light"/>
                <a:cs typeface="Merriweather Light"/>
                <a:sym typeface="Merriweather Light"/>
              </a:rPr>
              <a:t>Demonstrates importance of improving Data Movement latency for future works</a:t>
            </a:r>
            <a:endParaRPr sz="1500">
              <a:solidFill>
                <a:schemeClr val="dk1"/>
              </a:solidFill>
              <a:latin typeface="Merriweather Light"/>
              <a:ea typeface="Merriweather Light"/>
              <a:cs typeface="Merriweather Light"/>
              <a:sym typeface="Merriweather Light"/>
            </a:endParaRPr>
          </a:p>
          <a:p>
            <a:pPr marL="0" lvl="0" indent="0" algn="l" rtl="0">
              <a:lnSpc>
                <a:spcPct val="150000"/>
              </a:lnSpc>
              <a:spcBef>
                <a:spcPts val="0"/>
              </a:spcBef>
              <a:spcAft>
                <a:spcPts val="0"/>
              </a:spcAft>
              <a:buNone/>
            </a:pPr>
            <a:endParaRPr sz="1500">
              <a:solidFill>
                <a:schemeClr val="dk1"/>
              </a:solidFill>
              <a:latin typeface="Merriweather Light"/>
              <a:ea typeface="Merriweather Light"/>
              <a:cs typeface="Merriweather Light"/>
              <a:sym typeface="Merriweather Light"/>
            </a:endParaRPr>
          </a:p>
        </p:txBody>
      </p:sp>
      <p:pic>
        <p:nvPicPr>
          <p:cNvPr id="155" name="Google Shape;155;p22"/>
          <p:cNvPicPr preferRelativeResize="0"/>
          <p:nvPr/>
        </p:nvPicPr>
        <p:blipFill>
          <a:blip r:embed="rId3">
            <a:alphaModFix/>
          </a:blip>
          <a:stretch>
            <a:fillRect/>
          </a:stretch>
        </p:blipFill>
        <p:spPr>
          <a:xfrm>
            <a:off x="4595250" y="1429098"/>
            <a:ext cx="4021204" cy="2325627"/>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1730</Words>
  <Application>Microsoft Office PowerPoint</Application>
  <PresentationFormat>On-screen Show (16:9)</PresentationFormat>
  <Paragraphs>271</Paragraphs>
  <Slides>37</Slides>
  <Notes>37</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Open Sans Light</vt:lpstr>
      <vt:lpstr>Oswald</vt:lpstr>
      <vt:lpstr>Times New Roman</vt:lpstr>
      <vt:lpstr>Open Sans ExtraBold</vt:lpstr>
      <vt:lpstr>Arial</vt:lpstr>
      <vt:lpstr>Merriweather</vt:lpstr>
      <vt:lpstr>Merriweather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Hafele, Jackson M [E CPE]</cp:lastModifiedBy>
  <cp:revision>1</cp:revision>
  <dcterms:modified xsi:type="dcterms:W3CDTF">2024-05-02T20:19:13Z</dcterms:modified>
</cp:coreProperties>
</file>